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9"/>
  </p:notesMasterIdLst>
  <p:sldIdLst>
    <p:sldId id="256" r:id="rId3"/>
    <p:sldId id="259" r:id="rId4"/>
    <p:sldId id="258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2" r:id="rId13"/>
    <p:sldId id="274" r:id="rId14"/>
    <p:sldId id="273" r:id="rId15"/>
    <p:sldId id="275" r:id="rId16"/>
    <p:sldId id="276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9142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06" algn="l" defTabSz="9142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10" algn="l" defTabSz="9142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16" algn="l" defTabSz="9142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21" algn="l" defTabSz="9142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26" algn="l" defTabSz="9142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30" algn="l" defTabSz="9142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36" algn="l" defTabSz="9142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41" algn="l" defTabSz="91421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821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76C6C-9C4F-4863-863C-A0AB6382846D}" type="datetimeFigureOut">
              <a:rPr lang="en-US" smtClean="0"/>
              <a:pPr/>
              <a:t>10/7/2013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073DD-05BE-4D56-8A79-4312BF8E24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2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6" algn="l" defTabSz="9142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10" algn="l" defTabSz="9142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16" algn="l" defTabSz="9142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21" algn="l" defTabSz="9142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26" algn="l" defTabSz="9142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30" algn="l" defTabSz="9142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36" algn="l" defTabSz="9142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41" algn="l" defTabSz="91421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I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I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I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 lim="800000"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/>
          </p:nvPr>
        </p:nvSpPr>
        <p:spPr>
          <a:noFill/>
          <a:ln>
            <a:miter lim="800000"/>
          </a:ln>
        </p:spPr>
        <p:txBody>
          <a:bodyPr/>
          <a:lstStyle/>
          <a:p>
            <a:pPr defTabSz="439303">
              <a:tabLst>
                <a:tab pos="0" algn="l"/>
                <a:tab pos="391012" algn="l"/>
                <a:tab pos="785138" algn="l"/>
                <a:tab pos="1179265" algn="l"/>
                <a:tab pos="1573392" algn="l"/>
                <a:tab pos="1967519" algn="l"/>
                <a:tab pos="2361646" algn="l"/>
                <a:tab pos="2754215" algn="l"/>
                <a:tab pos="3148342" algn="l"/>
                <a:tab pos="3542468" algn="l"/>
                <a:tab pos="3936596" algn="l"/>
                <a:tab pos="4330722" algn="l"/>
                <a:tab pos="4724850" algn="l"/>
                <a:tab pos="5117419" algn="l"/>
                <a:tab pos="5511545" algn="l"/>
                <a:tab pos="5905672" algn="l"/>
                <a:tab pos="6299799" algn="l"/>
                <a:tab pos="6693926" algn="l"/>
                <a:tab pos="7088053" algn="l"/>
                <a:tab pos="7480622" algn="l"/>
                <a:tab pos="7874749" algn="l"/>
              </a:tabLst>
            </a:pPr>
            <a:fld id="{0BA6D80D-DD2A-49A6-8EBF-93A655686393}" type="slidenum">
              <a:rPr lang="en-US" smtClean="0">
                <a:latin typeface="Times New Roman" pitchFamily="18" charset="0"/>
              </a:rPr>
              <a:pPr defTabSz="439303">
                <a:tabLst>
                  <a:tab pos="0" algn="l"/>
                  <a:tab pos="391012" algn="l"/>
                  <a:tab pos="785138" algn="l"/>
                  <a:tab pos="1179265" algn="l"/>
                  <a:tab pos="1573392" algn="l"/>
                  <a:tab pos="1967519" algn="l"/>
                  <a:tab pos="2361646" algn="l"/>
                  <a:tab pos="2754215" algn="l"/>
                  <a:tab pos="3148342" algn="l"/>
                  <a:tab pos="3542468" algn="l"/>
                  <a:tab pos="3936596" algn="l"/>
                  <a:tab pos="4330722" algn="l"/>
                  <a:tab pos="4724850" algn="l"/>
                  <a:tab pos="5117419" algn="l"/>
                  <a:tab pos="5511545" algn="l"/>
                  <a:tab pos="5905672" algn="l"/>
                  <a:tab pos="6299799" algn="l"/>
                  <a:tab pos="6693926" algn="l"/>
                  <a:tab pos="7088053" algn="l"/>
                  <a:tab pos="7480622" algn="l"/>
                  <a:tab pos="7874749" algn="l"/>
                </a:tabLst>
              </a:pPr>
              <a:t>11</a:t>
            </a:fld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4" y="1267485"/>
            <a:ext cx="7235981" cy="5133316"/>
          </a:xfrm>
        </p:spPr>
        <p:txBody>
          <a:bodyPr/>
          <a:lstStyle>
            <a:lvl1pPr>
              <a:defRPr sz="11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3" y="201704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8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10/7/2013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7" y="236540"/>
            <a:ext cx="785813" cy="365125"/>
          </a:xfrm>
        </p:spPr>
        <p:txBody>
          <a:bodyPr/>
          <a:lstStyle>
            <a:lvl1pPr>
              <a:defRPr sz="1400" smtClean="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10/7/2013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10/7/2013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ough_waves3"/>
          <p:cNvPicPr>
            <a:picLocks noChangeAspect="1" noChangeArrowheads="1"/>
          </p:cNvPicPr>
          <p:nvPr/>
        </p:nvPicPr>
        <p:blipFill>
          <a:blip r:embed="rId2">
            <a:lum bright="30000" contrast="-32000"/>
          </a:blip>
          <a:srcRect/>
          <a:stretch>
            <a:fillRect/>
          </a:stretch>
        </p:blipFill>
        <p:spPr bwMode="auto">
          <a:xfrm>
            <a:off x="0" y="990824"/>
            <a:ext cx="9144000" cy="457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iitkgpBlu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01" y="25923"/>
            <a:ext cx="721440" cy="73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81000" y="838200"/>
            <a:ext cx="8382000" cy="2438400"/>
          </a:xfrm>
        </p:spPr>
        <p:txBody>
          <a:bodyPr/>
          <a:lstStyle>
            <a:lvl1pPr>
              <a:defRPr>
                <a:latin typeface="Imprint MT Shadow" pitchFamily="8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3886202"/>
            <a:ext cx="6629400" cy="2133600"/>
          </a:xfrm>
        </p:spPr>
        <p:txBody>
          <a:bodyPr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562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055A6AD7-5D2D-4529-A955-073AD96FB70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917B20-E039-4A73-821E-AF88D10077F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7467600" cy="441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10/7/2013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5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6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7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8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10/7/2013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4" y="841248"/>
            <a:ext cx="3730752" cy="4389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10/7/2013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106" indent="0">
              <a:buNone/>
              <a:defRPr sz="2000" b="1"/>
            </a:lvl2pPr>
            <a:lvl3pPr marL="914210" indent="0">
              <a:buNone/>
              <a:defRPr sz="1800" b="1"/>
            </a:lvl3pPr>
            <a:lvl4pPr marL="1371316" indent="0">
              <a:buNone/>
              <a:defRPr sz="1600" b="1"/>
            </a:lvl4pPr>
            <a:lvl5pPr marL="1828421" indent="0">
              <a:buNone/>
              <a:defRPr sz="1600" b="1"/>
            </a:lvl5pPr>
            <a:lvl6pPr marL="2285526" indent="0">
              <a:buNone/>
              <a:defRPr sz="1600" b="1"/>
            </a:lvl6pPr>
            <a:lvl7pPr marL="2742630" indent="0">
              <a:buNone/>
              <a:defRPr sz="1600" b="1"/>
            </a:lvl7pPr>
            <a:lvl8pPr marL="3199736" indent="0">
              <a:buNone/>
              <a:defRPr sz="1600" b="1"/>
            </a:lvl8pPr>
            <a:lvl9pPr marL="365684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2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106" indent="0">
              <a:buNone/>
              <a:defRPr sz="2000" b="1"/>
            </a:lvl2pPr>
            <a:lvl3pPr marL="914210" indent="0">
              <a:buNone/>
              <a:defRPr sz="1800" b="1"/>
            </a:lvl3pPr>
            <a:lvl4pPr marL="1371316" indent="0">
              <a:buNone/>
              <a:defRPr sz="1600" b="1"/>
            </a:lvl4pPr>
            <a:lvl5pPr marL="1828421" indent="0">
              <a:buNone/>
              <a:defRPr sz="1600" b="1"/>
            </a:lvl5pPr>
            <a:lvl6pPr marL="2285526" indent="0">
              <a:buNone/>
              <a:defRPr sz="1600" b="1"/>
            </a:lvl6pPr>
            <a:lvl7pPr marL="2742630" indent="0">
              <a:buNone/>
              <a:defRPr sz="1600" b="1"/>
            </a:lvl7pPr>
            <a:lvl8pPr marL="3199736" indent="0">
              <a:buNone/>
              <a:defRPr sz="1600" b="1"/>
            </a:lvl8pPr>
            <a:lvl9pPr marL="365684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4" y="1380743"/>
            <a:ext cx="3730752" cy="38404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10/7/2013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10/7/2013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10/7/2013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9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9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06" indent="0">
              <a:buNone/>
              <a:defRPr sz="1200"/>
            </a:lvl2pPr>
            <a:lvl3pPr marL="914210" indent="0">
              <a:buNone/>
              <a:defRPr sz="1000"/>
            </a:lvl3pPr>
            <a:lvl4pPr marL="1371316" indent="0">
              <a:buNone/>
              <a:defRPr sz="900"/>
            </a:lvl4pPr>
            <a:lvl5pPr marL="1828421" indent="0">
              <a:buNone/>
              <a:defRPr sz="900"/>
            </a:lvl5pPr>
            <a:lvl6pPr marL="2285526" indent="0">
              <a:buNone/>
              <a:defRPr sz="900"/>
            </a:lvl6pPr>
            <a:lvl7pPr marL="2742630" indent="0">
              <a:buNone/>
              <a:defRPr sz="900"/>
            </a:lvl7pPr>
            <a:lvl8pPr marL="3199736" indent="0">
              <a:buNone/>
              <a:defRPr sz="900"/>
            </a:lvl8pPr>
            <a:lvl9pPr marL="365684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10/7/2013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6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7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06" indent="0">
              <a:buNone/>
              <a:defRPr sz="2800"/>
            </a:lvl2pPr>
            <a:lvl3pPr marL="914210" indent="0">
              <a:buNone/>
              <a:defRPr sz="2400"/>
            </a:lvl3pPr>
            <a:lvl4pPr marL="1371316" indent="0">
              <a:buNone/>
              <a:defRPr sz="2000"/>
            </a:lvl4pPr>
            <a:lvl5pPr marL="1828421" indent="0">
              <a:buNone/>
              <a:defRPr sz="2000"/>
            </a:lvl5pPr>
            <a:lvl6pPr marL="2285526" indent="0">
              <a:buNone/>
              <a:defRPr sz="2000"/>
            </a:lvl6pPr>
            <a:lvl7pPr marL="2742630" indent="0">
              <a:buNone/>
              <a:defRPr sz="2000"/>
            </a:lvl7pPr>
            <a:lvl8pPr marL="3199736" indent="0">
              <a:buNone/>
              <a:defRPr sz="2000"/>
            </a:lvl8pPr>
            <a:lvl9pPr marL="3656841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2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106" indent="0">
              <a:buNone/>
              <a:defRPr sz="1200"/>
            </a:lvl2pPr>
            <a:lvl3pPr marL="914210" indent="0">
              <a:buNone/>
              <a:defRPr sz="1000"/>
            </a:lvl3pPr>
            <a:lvl4pPr marL="1371316" indent="0">
              <a:buNone/>
              <a:defRPr sz="900"/>
            </a:lvl4pPr>
            <a:lvl5pPr marL="1828421" indent="0">
              <a:buNone/>
              <a:defRPr sz="900"/>
            </a:lvl5pPr>
            <a:lvl6pPr marL="2285526" indent="0">
              <a:buNone/>
              <a:defRPr sz="900"/>
            </a:lvl6pPr>
            <a:lvl7pPr marL="2742630" indent="0">
              <a:buNone/>
              <a:defRPr sz="900"/>
            </a:lvl7pPr>
            <a:lvl8pPr marL="3199736" indent="0">
              <a:buNone/>
              <a:defRPr sz="900"/>
            </a:lvl8pPr>
            <a:lvl9pPr marL="365684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D8BD707-D9CF-40AE-B4C6-C98DA3205C09}" type="datetimeFigureOut">
              <a:rPr lang="en-US" smtClean="0"/>
              <a:pPr/>
              <a:t>10/7/2013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1" rIns="91420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  <a:prstGeom prst="rect">
            <a:avLst/>
          </a:prstGeom>
        </p:spPr>
        <p:txBody>
          <a:bodyPr vert="horz" lIns="91420" tIns="45711" rIns="91420" bIns="45711" rtlCol="0" anchor="b">
            <a:noAutofit/>
          </a:bodyPr>
          <a:lstStyle/>
          <a:p>
            <a:endParaRPr lang="en-US" dirty="0"/>
          </a:p>
        </p:txBody>
      </p:sp>
      <p:sp>
        <p:nvSpPr>
          <p:cNvPr id="103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19200" y="838200"/>
            <a:ext cx="7467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2"/>
            <a:ext cx="7162800" cy="228600"/>
          </a:xfrm>
          <a:prstGeom prst="rect">
            <a:avLst/>
          </a:prstGeom>
        </p:spPr>
        <p:txBody>
          <a:bodyPr vert="horz" lIns="91420" tIns="45711" rIns="91420" bIns="4571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2"/>
            <a:ext cx="381000" cy="365125"/>
          </a:xfrm>
          <a:prstGeom prst="rect">
            <a:avLst/>
          </a:prstGeom>
        </p:spPr>
        <p:txBody>
          <a:bodyPr vert="horz" lIns="91420" tIns="45711" rIns="91420" bIns="4571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9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lIns="91420" tIns="45711" rIns="91420" bIns="45711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1" y="4821238"/>
            <a:ext cx="2625725" cy="228600"/>
          </a:xfrm>
          <a:prstGeom prst="rect">
            <a:avLst/>
          </a:prstGeom>
        </p:spPr>
        <p:txBody>
          <a:bodyPr vert="horz" lIns="91420" tIns="45711" rIns="91420" bIns="45711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10/7/2013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  <p:txStyles>
    <p:titleStyle>
      <a:lvl1pPr algn="l" rtl="0" fontAlgn="base">
        <a:spcBef>
          <a:spcPct val="0"/>
        </a:spcBef>
        <a:spcAft>
          <a:spcPct val="0"/>
        </a:spcAft>
        <a:defRPr sz="7200" b="1" kern="1200">
          <a:ln w="12700">
            <a:solidFill>
              <a:schemeClr val="tx2"/>
            </a:solidFill>
          </a:ln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5pPr>
      <a:lvl6pPr marL="457106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6pPr>
      <a:lvl7pPr marL="91421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7pPr>
      <a:lvl8pPr marL="1371316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8pPr>
      <a:lvl9pPr marL="1828421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</a:defRPr>
      </a:lvl9pPr>
    </p:titleStyle>
    <p:bodyStyle>
      <a:lvl1pPr marL="342829" indent="-342829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796" indent="-285690" algn="l" rtl="0" fontAlgn="base">
        <a:spcBef>
          <a:spcPct val="20000"/>
        </a:spcBef>
        <a:spcAft>
          <a:spcPct val="0"/>
        </a:spcAft>
        <a:buFont typeface="Arial" pitchFamily="34" charset="0"/>
        <a:buChar char="˃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2764" indent="-228553" algn="l" rtl="0" fontAlgn="base">
        <a:spcBef>
          <a:spcPct val="20000"/>
        </a:spcBef>
        <a:spcAft>
          <a:spcPct val="0"/>
        </a:spcAft>
        <a:buFont typeface="Calibri" pitchFamily="34" charset="0"/>
        <a:buChar char="+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599868" indent="-228553" algn="l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6974" indent="-228553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079" indent="-228553" algn="l" defTabSz="91421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84" indent="-228553" algn="l" defTabSz="91421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89" indent="-228553" algn="l" defTabSz="91421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94" indent="-228553" algn="l" defTabSz="91421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6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0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6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1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6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30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6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1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640" y="126736"/>
            <a:ext cx="8838720" cy="609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0" tIns="45702" rIns="91400" bIns="4570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640" y="914499"/>
            <a:ext cx="8838720" cy="5561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0" tIns="45702" rIns="91400" bIns="45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640" y="6552688"/>
            <a:ext cx="2132640" cy="25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2" rIns="91400" bIns="45702" numCol="1" anchor="t" anchorCtr="0" compatLnSpc="1">
            <a:prstTxWarp prst="textNoShape">
              <a:avLst/>
            </a:prstTxWarp>
          </a:bodyPr>
          <a:lstStyle>
            <a:lvl1pPr defTabSz="407399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333399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7920" y="6552688"/>
            <a:ext cx="4953600" cy="25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2" rIns="91400" bIns="45702" numCol="1" anchor="t" anchorCtr="0" compatLnSpc="1">
            <a:prstTxWarp prst="textNoShape">
              <a:avLst/>
            </a:prstTxWarp>
          </a:bodyPr>
          <a:lstStyle>
            <a:lvl1pPr algn="ctr" defTabSz="407399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333399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127" name="AutoShape 7"/>
          <p:cNvSpPr>
            <a:spLocks noChangeArrowheads="1"/>
          </p:cNvSpPr>
          <p:nvPr/>
        </p:nvSpPr>
        <p:spPr bwMode="auto">
          <a:xfrm>
            <a:off x="1601282" y="724396"/>
            <a:ext cx="7313760" cy="46085"/>
          </a:xfrm>
          <a:prstGeom prst="flowChartProcess">
            <a:avLst/>
          </a:prstGeom>
          <a:gradFill rotWithShape="1">
            <a:gsLst>
              <a:gs pos="0">
                <a:schemeClr val="bg1"/>
              </a:gs>
              <a:gs pos="100000">
                <a:srgbClr val="00006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400" tIns="45702" rIns="91400" bIns="45702" anchor="ctr"/>
          <a:lstStyle/>
          <a:p>
            <a:pPr defTabSz="407399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 dirty="0">
              <a:latin typeface="Arial" charset="0"/>
            </a:endParaRPr>
          </a:p>
        </p:txBody>
      </p:sp>
      <p:pic>
        <p:nvPicPr>
          <p:cNvPr id="1031" name="Picture 8" descr="iitkgpBlu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401" y="25923"/>
            <a:ext cx="721440" cy="73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9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44161" y="6552688"/>
            <a:ext cx="1447200" cy="25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0" tIns="45702" rIns="91400" bIns="45702" numCol="1" anchor="t" anchorCtr="0" compatLnSpc="1">
            <a:prstTxWarp prst="textNoShape">
              <a:avLst/>
            </a:prstTxWarp>
          </a:bodyPr>
          <a:lstStyle>
            <a:lvl1pPr algn="ctr" defTabSz="407399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 sz="1400">
                <a:solidFill>
                  <a:srgbClr val="333399"/>
                </a:solidFill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533CBFC6-B200-43B0-B394-44542B1D201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200">
          <a:solidFill>
            <a:srgbClr val="333399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200">
          <a:solidFill>
            <a:srgbClr val="333399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200">
          <a:solidFill>
            <a:srgbClr val="333399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200">
          <a:solidFill>
            <a:srgbClr val="333399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200">
          <a:solidFill>
            <a:srgbClr val="333399"/>
          </a:solidFill>
          <a:latin typeface="Arial" pitchFamily="34" charset="0"/>
        </a:defRPr>
      </a:lvl5pPr>
      <a:lvl6pPr marL="457011" algn="r" rtl="0" eaLnBrk="1" fontAlgn="base" hangingPunct="1">
        <a:spcBef>
          <a:spcPct val="0"/>
        </a:spcBef>
        <a:spcAft>
          <a:spcPct val="0"/>
        </a:spcAft>
        <a:defRPr sz="3200">
          <a:solidFill>
            <a:srgbClr val="333399"/>
          </a:solidFill>
          <a:latin typeface="Arial" pitchFamily="34" charset="0"/>
        </a:defRPr>
      </a:lvl6pPr>
      <a:lvl7pPr marL="914021" algn="r" rtl="0" eaLnBrk="1" fontAlgn="base" hangingPunct="1">
        <a:spcBef>
          <a:spcPct val="0"/>
        </a:spcBef>
        <a:spcAft>
          <a:spcPct val="0"/>
        </a:spcAft>
        <a:defRPr sz="3200">
          <a:solidFill>
            <a:srgbClr val="333399"/>
          </a:solidFill>
          <a:latin typeface="Arial" pitchFamily="34" charset="0"/>
        </a:defRPr>
      </a:lvl7pPr>
      <a:lvl8pPr marL="1371032" algn="r" rtl="0" eaLnBrk="1" fontAlgn="base" hangingPunct="1">
        <a:spcBef>
          <a:spcPct val="0"/>
        </a:spcBef>
        <a:spcAft>
          <a:spcPct val="0"/>
        </a:spcAft>
        <a:defRPr sz="3200">
          <a:solidFill>
            <a:srgbClr val="333399"/>
          </a:solidFill>
          <a:latin typeface="Arial" pitchFamily="34" charset="0"/>
        </a:defRPr>
      </a:lvl8pPr>
      <a:lvl9pPr marL="1828041" algn="r" rtl="0" eaLnBrk="1" fontAlgn="base" hangingPunct="1">
        <a:spcBef>
          <a:spcPct val="0"/>
        </a:spcBef>
        <a:spcAft>
          <a:spcPct val="0"/>
        </a:spcAft>
        <a:defRPr sz="3200">
          <a:solidFill>
            <a:srgbClr val="333399"/>
          </a:solidFill>
          <a:latin typeface="Arial" pitchFamily="34" charset="0"/>
        </a:defRPr>
      </a:lvl9pPr>
    </p:titleStyle>
    <p:bodyStyle>
      <a:lvl1pPr marL="341214" indent="-341214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333399"/>
          </a:solidFill>
          <a:latin typeface="+mn-lt"/>
          <a:ea typeface="+mn-ea"/>
          <a:cs typeface="+mn-cs"/>
        </a:defRPr>
      </a:lvl1pPr>
      <a:lvl2pPr marL="740018" indent="-283627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333399"/>
          </a:solidFill>
          <a:latin typeface="+mn-lt"/>
        </a:defRPr>
      </a:lvl2pPr>
      <a:lvl3pPr marL="1140261" indent="-226037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333399"/>
          </a:solidFill>
          <a:latin typeface="+mn-lt"/>
        </a:defRPr>
      </a:lvl3pPr>
      <a:lvl4pPr marL="1598092" indent="-226037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333399"/>
          </a:solidFill>
          <a:latin typeface="+mn-lt"/>
        </a:defRPr>
      </a:lvl4pPr>
      <a:lvl5pPr marL="2054485" indent="-226037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5pPr>
      <a:lvl6pPr marL="2513558" indent="-22850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6pPr>
      <a:lvl7pPr marL="2970568" indent="-22850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7pPr>
      <a:lvl8pPr marL="3427579" indent="-22850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8pPr>
      <a:lvl9pPr marL="3884589" indent="-22850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0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1" algn="l" defTabSz="9140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21" algn="l" defTabSz="9140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32" algn="l" defTabSz="9140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41" algn="l" defTabSz="9140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52" algn="l" defTabSz="9140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62" algn="l" defTabSz="9140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72" algn="l" defTabSz="9140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83" algn="l" defTabSz="91402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LaTex\WinEdt 6\WinShell\Latex\II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2" y="2"/>
            <a:ext cx="1030288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22300" y="1412877"/>
            <a:ext cx="8140700" cy="523202"/>
          </a:xfrm>
          <a:prstGeom prst="rect">
            <a:avLst/>
          </a:prstGeom>
          <a:noFill/>
        </p:spPr>
        <p:txBody>
          <a:bodyPr lIns="91420" tIns="45711" rIns="91420" bIns="45711">
            <a:spAutoFit/>
          </a:bodyPr>
          <a:lstStyle/>
          <a:p>
            <a:pPr algn="ctr">
              <a:defRPr/>
            </a:pPr>
            <a:r>
              <a:rPr lang="en-IN" sz="2800" b="1" dirty="0" smtClean="0">
                <a:solidFill>
                  <a:schemeClr val="bg2">
                    <a:lumMod val="25000"/>
                  </a:schemeClr>
                </a:solidFill>
                <a:latin typeface="Sylfaen" pitchFamily="18" charset="0"/>
                <a:cs typeface="Times New Roman" pitchFamily="18" charset="0"/>
              </a:rPr>
              <a:t>Wireless Open Access Research Platform (WARP)</a:t>
            </a:r>
            <a:endParaRPr lang="en-IN" sz="2800" b="1" dirty="0">
              <a:solidFill>
                <a:schemeClr val="bg2">
                  <a:lumMod val="25000"/>
                </a:schemeClr>
              </a:solidFill>
              <a:latin typeface="Sylfaen" pitchFamily="18" charset="0"/>
              <a:cs typeface="Times New Roman" pitchFamily="18" charset="0"/>
            </a:endParaRPr>
          </a:p>
        </p:txBody>
      </p:sp>
      <p:sp>
        <p:nvSpPr>
          <p:cNvPr id="3076" name="TextBox 2"/>
          <p:cNvSpPr txBox="1">
            <a:spLocks noChangeArrowheads="1"/>
          </p:cNvSpPr>
          <p:nvPr/>
        </p:nvSpPr>
        <p:spPr bwMode="auto">
          <a:xfrm>
            <a:off x="1981202" y="2895600"/>
            <a:ext cx="4968875" cy="1631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0" tIns="45711" rIns="91420" bIns="45711">
            <a:spAutoFit/>
          </a:bodyPr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FPGA Team (GSSST H/W LAB)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1400" i="1" dirty="0" smtClean="0"/>
              <a:t>Under The Guidance of</a:t>
            </a:r>
          </a:p>
          <a:p>
            <a:pPr algn="ctr"/>
            <a:r>
              <a:rPr lang="en-US" sz="1400" b="1" i="1" dirty="0" smtClean="0"/>
              <a:t>Dr. </a:t>
            </a:r>
            <a:r>
              <a:rPr lang="en-US" sz="1400" b="1" i="1" dirty="0" err="1" smtClean="0"/>
              <a:t>Suvra</a:t>
            </a:r>
            <a:r>
              <a:rPr lang="en-US" sz="1400" b="1" i="1" dirty="0" smtClean="0"/>
              <a:t> </a:t>
            </a:r>
            <a:r>
              <a:rPr lang="en-US" sz="1400" b="1" i="1" dirty="0" err="1" smtClean="0"/>
              <a:t>Sekhar</a:t>
            </a:r>
            <a:r>
              <a:rPr lang="en-US" sz="1400" b="1" i="1" dirty="0" smtClean="0"/>
              <a:t> Das</a:t>
            </a:r>
          </a:p>
          <a:p>
            <a:pPr algn="ctr"/>
            <a:endParaRPr lang="en-IN" sz="2400" dirty="0"/>
          </a:p>
        </p:txBody>
      </p:sp>
      <p:sp>
        <p:nvSpPr>
          <p:cNvPr id="3078" name="TextBox 4"/>
          <p:cNvSpPr txBox="1">
            <a:spLocks noChangeArrowheads="1"/>
          </p:cNvSpPr>
          <p:nvPr/>
        </p:nvSpPr>
        <p:spPr bwMode="auto">
          <a:xfrm>
            <a:off x="622300" y="5157789"/>
            <a:ext cx="7766050" cy="1107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algn="ctr"/>
            <a:r>
              <a:rPr lang="en-US" sz="1600" dirty="0" smtClean="0"/>
              <a:t>G. S. Sanyal School of Telecommunication</a:t>
            </a:r>
            <a:endParaRPr lang="en-US" sz="1600" dirty="0"/>
          </a:p>
          <a:p>
            <a:pPr algn="ctr"/>
            <a:r>
              <a:rPr lang="en-US" sz="1600" dirty="0"/>
              <a:t>Indian Institute of Technology, Kharagpur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Oct 7</a:t>
            </a:r>
            <a:r>
              <a:rPr lang="en-IN" sz="1600" baseline="30000" dirty="0" err="1" smtClean="0"/>
              <a:t>th</a:t>
            </a:r>
            <a:r>
              <a:rPr lang="en-US" sz="1600" dirty="0"/>
              <a:t>, 2013</a:t>
            </a:r>
            <a:endParaRPr lang="en-IN" sz="1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C91ACF9-0E95-4FC8-8C96-4939F7253C93}" type="slidenum">
              <a:rPr lang="en-IN"/>
              <a:pPr>
                <a:defRPr/>
              </a:pPr>
              <a:t>1</a:t>
            </a:fld>
            <a:endParaRPr lang="en-IN"/>
          </a:p>
        </p:txBody>
      </p:sp>
      <p:sp>
        <p:nvSpPr>
          <p:cNvPr id="3079" name="Date Placeholder 5"/>
          <p:cNvSpPr>
            <a:spLocks noGrp="1"/>
          </p:cNvSpPr>
          <p:nvPr>
            <p:ph type="dt" sz="half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E00636C-CFBC-4E91-92A5-37BFC6199A0C}" type="datetime1">
              <a:rPr lang="en-IN"/>
              <a:pPr fontAlgn="base">
                <a:spcBef>
                  <a:spcPct val="0"/>
                </a:spcBef>
                <a:spcAft>
                  <a:spcPct val="0"/>
                </a:spcAft>
              </a:pPr>
              <a:t>07-10-2013</a:t>
            </a:fld>
            <a:endParaRPr lang="en-I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LaTex\WinEdt 6\WinShell\Latex\II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2" y="2"/>
            <a:ext cx="1030288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536827" y="205026"/>
            <a:ext cx="782637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r>
              <a:rPr lang="en-US" sz="3200" u="sng" dirty="0" smtClean="0">
                <a:solidFill>
                  <a:srgbClr val="C00000"/>
                </a:solidFill>
                <a:latin typeface="Andalus" pitchFamily="18" charset="-78"/>
                <a:cs typeface="Andalus" pitchFamily="18" charset="-78"/>
              </a:rPr>
              <a:t>WARP Analog Board</a:t>
            </a:r>
          </a:p>
          <a:p>
            <a:pPr lvl="0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 descr="WARP_Analog_Board_me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106" y="762001"/>
            <a:ext cx="6629400" cy="4186990"/>
          </a:xfrm>
          <a:prstGeom prst="rect">
            <a:avLst/>
          </a:prstGeom>
        </p:spPr>
      </p:pic>
      <p:pic>
        <p:nvPicPr>
          <p:cNvPr id="4" name="Picture 3" descr="arch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4785360"/>
            <a:ext cx="4800600" cy="1996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TextBox 22"/>
          <p:cNvSpPr txBox="1">
            <a:spLocks noChangeArrowheads="1"/>
          </p:cNvSpPr>
          <p:nvPr/>
        </p:nvSpPr>
        <p:spPr bwMode="auto">
          <a:xfrm>
            <a:off x="3051364" y="2322968"/>
            <a:ext cx="1828800" cy="1094164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390" tIns="45697" rIns="91390" bIns="45697">
            <a:spAutoFit/>
          </a:bodyPr>
          <a:lstStyle/>
          <a:p>
            <a:pPr defTabSz="407357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en-US" sz="1400" b="1" dirty="0">
                <a:solidFill>
                  <a:schemeClr val="accent2"/>
                </a:solidFill>
              </a:rPr>
              <a:t>-&gt; initialize</a:t>
            </a:r>
          </a:p>
          <a:p>
            <a:pPr defTabSz="407357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en-US" sz="1400" b="1" dirty="0">
                <a:solidFill>
                  <a:schemeClr val="accent2"/>
                </a:solidFill>
              </a:rPr>
              <a:t>-&gt; send Binary Data</a:t>
            </a:r>
          </a:p>
          <a:p>
            <a:pPr defTabSz="407357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en-US" sz="1400" b="1" dirty="0">
                <a:solidFill>
                  <a:schemeClr val="accent2"/>
                </a:solidFill>
              </a:rPr>
              <a:t>-&gt; start </a:t>
            </a:r>
            <a:r>
              <a:rPr lang="en-US" sz="1400" b="1" dirty="0" err="1">
                <a:solidFill>
                  <a:schemeClr val="accent2"/>
                </a:solidFill>
              </a:rPr>
              <a:t>tx</a:t>
            </a:r>
            <a:r>
              <a:rPr lang="en-US" sz="1400" b="1" dirty="0">
                <a:solidFill>
                  <a:schemeClr val="accent2"/>
                </a:solidFill>
              </a:rPr>
              <a:t>/</a:t>
            </a:r>
            <a:r>
              <a:rPr lang="en-US" sz="1400" b="1" dirty="0" err="1">
                <a:solidFill>
                  <a:schemeClr val="accent2"/>
                </a:solidFill>
              </a:rPr>
              <a:t>rx</a:t>
            </a:r>
            <a:endParaRPr lang="en-US" sz="1400" b="1" dirty="0">
              <a:solidFill>
                <a:schemeClr val="accent2"/>
              </a:solidFill>
            </a:endParaRPr>
          </a:p>
          <a:p>
            <a:pPr defTabSz="407357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en-US" sz="1400" b="1" dirty="0">
                <a:solidFill>
                  <a:schemeClr val="accent2"/>
                </a:solidFill>
              </a:rPr>
              <a:t>&lt;- read Binary Data</a:t>
            </a:r>
          </a:p>
        </p:txBody>
      </p:sp>
      <p:sp>
        <p:nvSpPr>
          <p:cNvPr id="7175" name="TextBox 25"/>
          <p:cNvSpPr txBox="1">
            <a:spLocks noChangeArrowheads="1"/>
          </p:cNvSpPr>
          <p:nvPr/>
        </p:nvSpPr>
        <p:spPr bwMode="auto">
          <a:xfrm>
            <a:off x="3396964" y="1977328"/>
            <a:ext cx="1143360" cy="2923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0" tIns="45697" rIns="91390" bIns="45697">
            <a:spAutoFit/>
          </a:bodyPr>
          <a:lstStyle/>
          <a:p>
            <a:pPr defTabSz="407357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en-US" sz="1400" b="1" dirty="0">
                <a:solidFill>
                  <a:schemeClr val="accent2"/>
                </a:solidFill>
              </a:rPr>
              <a:t>Ethernet</a:t>
            </a:r>
          </a:p>
        </p:txBody>
      </p:sp>
      <p:sp>
        <p:nvSpPr>
          <p:cNvPr id="27" name="Left-Right Arrow 26"/>
          <p:cNvSpPr/>
          <p:nvPr/>
        </p:nvSpPr>
        <p:spPr bwMode="auto">
          <a:xfrm>
            <a:off x="2705760" y="1631692"/>
            <a:ext cx="2590560" cy="152656"/>
          </a:xfrm>
          <a:prstGeom prst="left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0" tIns="45697" rIns="91390" bIns="45697" anchor="ctr"/>
          <a:lstStyle/>
          <a:p>
            <a:pPr algn="ctr" defTabSz="407357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 bwMode="auto">
          <a:xfrm>
            <a:off x="908644" y="180019"/>
            <a:ext cx="7848000" cy="68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90" tIns="45697" rIns="91390" bIns="45697" anchor="ctr">
            <a:normAutofit fontScale="77500" lnSpcReduction="20000"/>
          </a:bodyPr>
          <a:lstStyle/>
          <a:p>
            <a:pPr marL="0" lvl="1" indent="-259097" algn="ctr" defTabSz="407357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en-IN" sz="1300" kern="0" dirty="0">
                <a:solidFill>
                  <a:schemeClr val="accent2"/>
                </a:solidFill>
                <a:latin typeface="Calibri" pitchFamily="34" charset="0"/>
              </a:rPr>
              <a:t/>
            </a:r>
            <a:br>
              <a:rPr lang="en-IN" sz="1300" kern="0" dirty="0">
                <a:solidFill>
                  <a:schemeClr val="accent2"/>
                </a:solidFill>
                <a:latin typeface="Calibri" pitchFamily="34" charset="0"/>
              </a:rPr>
            </a:br>
            <a:r>
              <a:rPr lang="en-US" sz="900" b="1" kern="0" dirty="0">
                <a:solidFill>
                  <a:schemeClr val="accent2"/>
                </a:solidFill>
                <a:latin typeface="Calibri" pitchFamily="34" charset="0"/>
              </a:rPr>
              <a:t/>
            </a:r>
            <a:br>
              <a:rPr lang="en-US" sz="900" b="1" kern="0" dirty="0">
                <a:solidFill>
                  <a:schemeClr val="accent2"/>
                </a:solidFill>
                <a:latin typeface="Calibri" pitchFamily="34" charset="0"/>
              </a:rPr>
            </a:br>
            <a:r>
              <a:rPr lang="en-US" sz="3600" b="1" u="sng" kern="0" dirty="0">
                <a:solidFill>
                  <a:schemeClr val="accent2"/>
                </a:solidFill>
                <a:latin typeface="Calibri" pitchFamily="34" charset="0"/>
              </a:rPr>
              <a:t>OFDM Transceiver Over The Air Demo FPGA / HW</a:t>
            </a:r>
            <a:r>
              <a:rPr lang="en-US" sz="2500" b="1" u="sng" kern="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en-US" sz="1000" kern="0" dirty="0">
                <a:solidFill>
                  <a:schemeClr val="accent2"/>
                </a:solidFill>
                <a:latin typeface="Calibri" pitchFamily="34" charset="0"/>
              </a:rPr>
              <a:t/>
            </a:r>
            <a:br>
              <a:rPr lang="en-US" sz="1000" kern="0" dirty="0">
                <a:solidFill>
                  <a:schemeClr val="accent2"/>
                </a:solidFill>
                <a:latin typeface="Calibri" pitchFamily="34" charset="0"/>
              </a:rPr>
            </a:br>
            <a:endParaRPr lang="en-US" sz="1000" kern="0" dirty="0">
              <a:solidFill>
                <a:schemeClr val="accent2"/>
              </a:solidFill>
              <a:latin typeface="Calibri" pitchFamily="34" charset="0"/>
            </a:endParaRP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701280" y="1147801"/>
            <a:ext cx="1981440" cy="2240875"/>
            <a:chOff x="773112" y="1646237"/>
            <a:chExt cx="2184135" cy="2469586"/>
          </a:xfrm>
        </p:grpSpPr>
        <p:sp>
          <p:nvSpPr>
            <p:cNvPr id="12" name="Rectangle 11"/>
            <p:cNvSpPr/>
            <p:nvPr/>
          </p:nvSpPr>
          <p:spPr bwMode="auto">
            <a:xfrm>
              <a:off x="849303" y="2103333"/>
              <a:ext cx="2100007" cy="1428424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00794" tIns="50397" rIns="100794" bIns="50397" anchor="ctr"/>
            <a:lstStyle/>
            <a:p>
              <a:pPr algn="ctr" defTabSz="407357" hangingPunct="0">
                <a:lnSpc>
                  <a:spcPct val="93000"/>
                </a:lnSpc>
                <a:buClr>
                  <a:srgbClr val="000000"/>
                </a:buClr>
                <a:buSzPct val="100000"/>
                <a:defRPr/>
              </a:pP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0321" name="TextBox 27"/>
            <p:cNvSpPr txBox="1">
              <a:spLocks noChangeArrowheads="1"/>
            </p:cNvSpPr>
            <p:nvPr/>
          </p:nvSpPr>
          <p:spPr bwMode="auto">
            <a:xfrm>
              <a:off x="773112" y="2332037"/>
              <a:ext cx="2184135" cy="1216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0794" tIns="50397" rIns="100794" bIns="50397">
              <a:spAutoFit/>
            </a:bodyPr>
            <a:lstStyle/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400" u="sng" dirty="0">
                  <a:solidFill>
                    <a:schemeClr val="accent2"/>
                  </a:solidFill>
                </a:rPr>
                <a:t>MATLAB</a:t>
              </a:r>
            </a:p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400" dirty="0">
                  <a:solidFill>
                    <a:schemeClr val="accent2"/>
                  </a:solidFill>
                </a:rPr>
                <a:t>User Application</a:t>
              </a:r>
            </a:p>
            <a:p>
              <a:pPr algn="ctr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r>
                <a:rPr lang="en-US" sz="1400" b="1" dirty="0" err="1">
                  <a:solidFill>
                    <a:schemeClr val="accent2"/>
                  </a:solidFill>
                </a:rPr>
                <a:t>WARPLab</a:t>
              </a:r>
              <a:r>
                <a:rPr lang="en-US" sz="1400" dirty="0">
                  <a:solidFill>
                    <a:schemeClr val="accent2"/>
                  </a:solidFill>
                </a:rPr>
                <a:t> Framework</a:t>
              </a:r>
            </a:p>
            <a:p>
              <a:pPr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7178" name="TextBox 34"/>
            <p:cNvSpPr txBox="1">
              <a:spLocks noChangeArrowheads="1"/>
            </p:cNvSpPr>
            <p:nvPr/>
          </p:nvSpPr>
          <p:spPr bwMode="auto">
            <a:xfrm>
              <a:off x="925494" y="1646237"/>
              <a:ext cx="1931753" cy="39609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100794" tIns="50397" rIns="100794" bIns="50397">
              <a:spAutoFit/>
            </a:bodyPr>
            <a:lstStyle/>
            <a:p>
              <a:pPr defTabSz="407357" hangingPunct="0">
                <a:lnSpc>
                  <a:spcPct val="93000"/>
                </a:lnSpc>
                <a:buClr>
                  <a:srgbClr val="000000"/>
                </a:buClr>
                <a:buSzPct val="100000"/>
                <a:defRPr/>
              </a:pPr>
              <a:r>
                <a:rPr lang="en-US" u="sng" dirty="0">
                  <a:solidFill>
                    <a:schemeClr val="accent2"/>
                  </a:solidFill>
                </a:rPr>
                <a:t>Host Computer</a:t>
              </a:r>
            </a:p>
          </p:txBody>
        </p:sp>
        <p:sp>
          <p:nvSpPr>
            <p:cNvPr id="66" name="Trapezoid 65"/>
            <p:cNvSpPr/>
            <p:nvPr/>
          </p:nvSpPr>
          <p:spPr>
            <a:xfrm>
              <a:off x="990573" y="3611113"/>
              <a:ext cx="1763499" cy="504710"/>
            </a:xfrm>
            <a:prstGeom prst="trapezoi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00794" tIns="50397" rIns="100794" bIns="50397" anchor="ctr"/>
            <a:lstStyle/>
            <a:p>
              <a:pPr algn="ctr" defTabSz="407357" hangingPunct="0">
                <a:lnSpc>
                  <a:spcPct val="93000"/>
                </a:lnSpc>
                <a:buClr>
                  <a:srgbClr val="000000"/>
                </a:buClr>
                <a:buSzPct val="100000"/>
                <a:defRPr/>
              </a:pPr>
              <a:endParaRPr lang="en-US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10249" name="Picture 5" descr="K:\Presentation_snaps\export\IMG_20111126_1215.jpg"/>
          <p:cNvPicPr>
            <a:picLocks noChangeAspect="1" noChangeArrowheads="1"/>
          </p:cNvPicPr>
          <p:nvPr/>
        </p:nvPicPr>
        <p:blipFill>
          <a:blip r:embed="rId3">
            <a:lum bright="10000"/>
          </a:blip>
          <a:srcRect/>
          <a:stretch>
            <a:fillRect/>
          </a:stretch>
        </p:blipFill>
        <p:spPr bwMode="auto">
          <a:xfrm>
            <a:off x="5332320" y="802168"/>
            <a:ext cx="3657600" cy="260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2" name="Straight Arrow Connector 101"/>
          <p:cNvCxnSpPr/>
          <p:nvPr/>
        </p:nvCxnSpPr>
        <p:spPr bwMode="auto">
          <a:xfrm rot="5400000" flipH="1" flipV="1">
            <a:off x="5954291" y="2806870"/>
            <a:ext cx="2073818" cy="276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161" name="TextBox 43"/>
          <p:cNvSpPr txBox="1">
            <a:spLocks noChangeArrowheads="1"/>
          </p:cNvSpPr>
          <p:nvPr/>
        </p:nvSpPr>
        <p:spPr bwMode="auto">
          <a:xfrm>
            <a:off x="6779520" y="1281734"/>
            <a:ext cx="610560" cy="249147"/>
          </a:xfrm>
          <a:prstGeom prst="rect">
            <a:avLst/>
          </a:prstGeom>
          <a:solidFill>
            <a:schemeClr val="tx1">
              <a:lumMod val="50000"/>
              <a:lumOff val="50000"/>
              <a:alpha val="53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91390" tIns="45697" rIns="91390" bIns="45697">
            <a:spAutoFit/>
          </a:bodyPr>
          <a:lstStyle/>
          <a:p>
            <a:pPr defTabSz="407357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en-US" sz="1100" b="1" dirty="0">
                <a:solidFill>
                  <a:srgbClr val="FFFF00"/>
                </a:solidFill>
              </a:rPr>
              <a:t>FPGA</a:t>
            </a:r>
          </a:p>
        </p:txBody>
      </p:sp>
      <p:sp>
        <p:nvSpPr>
          <p:cNvPr id="60" name="TextBox 43"/>
          <p:cNvSpPr txBox="1">
            <a:spLocks noChangeArrowheads="1"/>
          </p:cNvSpPr>
          <p:nvPr/>
        </p:nvSpPr>
        <p:spPr bwMode="auto">
          <a:xfrm>
            <a:off x="7617600" y="1487680"/>
            <a:ext cx="686880" cy="249146"/>
          </a:xfrm>
          <a:prstGeom prst="rect">
            <a:avLst/>
          </a:prstGeom>
          <a:solidFill>
            <a:schemeClr val="tx1">
              <a:lumMod val="50000"/>
              <a:lumOff val="50000"/>
              <a:alpha val="62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91390" tIns="45697" rIns="91390" bIns="45697">
            <a:spAutoFit/>
          </a:bodyPr>
          <a:lstStyle/>
          <a:p>
            <a:pPr defTabSz="407357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en-US" sz="1100" b="1" dirty="0">
                <a:solidFill>
                  <a:srgbClr val="FFFF00"/>
                </a:solidFill>
              </a:rPr>
              <a:t>Analog</a:t>
            </a:r>
          </a:p>
        </p:txBody>
      </p:sp>
      <p:sp>
        <p:nvSpPr>
          <p:cNvPr id="61" name="TextBox 43"/>
          <p:cNvSpPr txBox="1">
            <a:spLocks noChangeArrowheads="1"/>
          </p:cNvSpPr>
          <p:nvPr/>
        </p:nvSpPr>
        <p:spPr bwMode="auto">
          <a:xfrm>
            <a:off x="7542720" y="2104063"/>
            <a:ext cx="761760" cy="249146"/>
          </a:xfrm>
          <a:prstGeom prst="rect">
            <a:avLst/>
          </a:prstGeom>
          <a:solidFill>
            <a:schemeClr val="tx1">
              <a:lumMod val="50000"/>
              <a:lumOff val="50000"/>
              <a:alpha val="61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91390" tIns="45697" rIns="91390" bIns="45697">
            <a:spAutoFit/>
          </a:bodyPr>
          <a:lstStyle/>
          <a:p>
            <a:pPr defTabSz="407357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en-US" sz="1100" b="1" dirty="0">
                <a:solidFill>
                  <a:srgbClr val="FFFF00"/>
                </a:solidFill>
              </a:rPr>
              <a:t>Radio 3 </a:t>
            </a:r>
          </a:p>
        </p:txBody>
      </p:sp>
      <p:sp>
        <p:nvSpPr>
          <p:cNvPr id="62" name="TextBox 43"/>
          <p:cNvSpPr txBox="1">
            <a:spLocks noChangeArrowheads="1"/>
          </p:cNvSpPr>
          <p:nvPr/>
        </p:nvSpPr>
        <p:spPr bwMode="auto">
          <a:xfrm>
            <a:off x="5865124" y="2104063"/>
            <a:ext cx="763200" cy="249146"/>
          </a:xfrm>
          <a:prstGeom prst="rect">
            <a:avLst/>
          </a:prstGeom>
          <a:solidFill>
            <a:schemeClr val="tx1">
              <a:lumMod val="50000"/>
              <a:lumOff val="50000"/>
              <a:alpha val="57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91390" tIns="45697" rIns="91390" bIns="45697">
            <a:spAutoFit/>
          </a:bodyPr>
          <a:lstStyle/>
          <a:p>
            <a:pPr defTabSz="407357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en-US" sz="1100" b="1" dirty="0">
                <a:solidFill>
                  <a:srgbClr val="FFFF00"/>
                </a:solidFill>
              </a:rPr>
              <a:t>Radio 2 </a:t>
            </a:r>
          </a:p>
        </p:txBody>
      </p:sp>
      <p:sp>
        <p:nvSpPr>
          <p:cNvPr id="63" name="TextBox 43"/>
          <p:cNvSpPr txBox="1">
            <a:spLocks noChangeArrowheads="1"/>
          </p:cNvSpPr>
          <p:nvPr/>
        </p:nvSpPr>
        <p:spPr bwMode="auto">
          <a:xfrm>
            <a:off x="5865124" y="1487680"/>
            <a:ext cx="763200" cy="249146"/>
          </a:xfrm>
          <a:prstGeom prst="rect">
            <a:avLst/>
          </a:prstGeom>
          <a:solidFill>
            <a:schemeClr val="tx1">
              <a:lumMod val="50000"/>
              <a:lumOff val="50000"/>
              <a:alpha val="49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91390" tIns="45697" rIns="91390" bIns="45697">
            <a:spAutoFit/>
          </a:bodyPr>
          <a:lstStyle/>
          <a:p>
            <a:pPr defTabSz="407357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en-US" sz="1100" b="1" dirty="0">
                <a:solidFill>
                  <a:srgbClr val="FFFF00"/>
                </a:solidFill>
              </a:rPr>
              <a:t>Radio 1 </a:t>
            </a:r>
          </a:p>
        </p:txBody>
      </p:sp>
      <p:sp>
        <p:nvSpPr>
          <p:cNvPr id="65" name="TextBox 43"/>
          <p:cNvSpPr txBox="1">
            <a:spLocks noChangeArrowheads="1"/>
          </p:cNvSpPr>
          <p:nvPr/>
        </p:nvSpPr>
        <p:spPr bwMode="auto">
          <a:xfrm>
            <a:off x="5788800" y="1008107"/>
            <a:ext cx="763200" cy="249147"/>
          </a:xfrm>
          <a:prstGeom prst="rect">
            <a:avLst/>
          </a:prstGeom>
          <a:solidFill>
            <a:schemeClr val="tx1">
              <a:lumMod val="50000"/>
              <a:lumOff val="50000"/>
              <a:alpha val="47000"/>
            </a:schemeClr>
          </a:solidFill>
          <a:ln w="9525">
            <a:solidFill>
              <a:schemeClr val="bg1">
                <a:lumMod val="95000"/>
              </a:schemeClr>
            </a:solidFill>
            <a:miter lim="800000"/>
            <a:headEnd/>
            <a:tailEnd/>
          </a:ln>
        </p:spPr>
        <p:txBody>
          <a:bodyPr lIns="91390" tIns="45697" rIns="91390" bIns="45697">
            <a:spAutoFit/>
          </a:bodyPr>
          <a:lstStyle/>
          <a:p>
            <a:pPr defTabSz="407357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en-US" sz="1100" b="1" dirty="0">
                <a:solidFill>
                  <a:srgbClr val="FFFF00"/>
                </a:solidFill>
              </a:rPr>
              <a:t>Ethernet </a:t>
            </a:r>
          </a:p>
        </p:txBody>
      </p:sp>
      <p:sp>
        <p:nvSpPr>
          <p:cNvPr id="68" name="TextBox 43"/>
          <p:cNvSpPr txBox="1">
            <a:spLocks noChangeArrowheads="1"/>
          </p:cNvSpPr>
          <p:nvPr/>
        </p:nvSpPr>
        <p:spPr bwMode="auto">
          <a:xfrm>
            <a:off x="7237440" y="3063202"/>
            <a:ext cx="1296000" cy="292350"/>
          </a:xfrm>
          <a:prstGeom prst="rect">
            <a:avLst/>
          </a:prstGeom>
          <a:solidFill>
            <a:schemeClr val="tx1">
              <a:lumMod val="50000"/>
              <a:lumOff val="50000"/>
              <a:alpha val="88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91390" tIns="45697" rIns="91390" bIns="45697">
            <a:spAutoFit/>
          </a:bodyPr>
          <a:lstStyle/>
          <a:p>
            <a:pPr defTabSz="407357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en-US" sz="1400" b="1" u="sng" dirty="0">
                <a:solidFill>
                  <a:srgbClr val="FFFF00"/>
                </a:solidFill>
              </a:rPr>
              <a:t>WARP Node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63040" y="4120273"/>
          <a:ext cx="3594240" cy="12442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7120"/>
                <a:gridCol w="1797120"/>
              </a:tblGrid>
              <a:tr h="269962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Error</a:t>
                      </a:r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correction coding </a:t>
                      </a:r>
                    </a:p>
                  </a:txBody>
                  <a:tcPr marL="82944" marR="82944" marT="41476" marB="41476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Error Correction</a:t>
                      </a:r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Decoding</a:t>
                      </a:r>
                      <a:endParaRPr lang="en-US" sz="1100" b="0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44" marR="82944" marT="41476" marB="41476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641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Symbol</a:t>
                      </a:r>
                      <a:r>
                        <a:rPr lang="en-US" sz="11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Mapping</a:t>
                      </a:r>
                      <a:endParaRPr lang="en-US" sz="11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Symbol De-mapping</a:t>
                      </a:r>
                      <a:endParaRPr lang="en-US" sz="11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44" marR="82944" marT="41476" marB="41476"/>
                </a:tc>
              </a:tr>
              <a:tr h="44022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OFDM modulation via IFFT</a:t>
                      </a:r>
                      <a:endParaRPr lang="en-US" sz="11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OFDM Demodulation</a:t>
                      </a:r>
                      <a:r>
                        <a:rPr lang="en-US" sz="11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via IFFT</a:t>
                      </a:r>
                      <a:endParaRPr lang="en-US" sz="11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44" marR="82944" marT="41476" marB="41476"/>
                </a:tc>
              </a:tr>
              <a:tr h="26996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CP</a:t>
                      </a:r>
                      <a:endParaRPr lang="en-US" sz="11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CP &amp;</a:t>
                      </a:r>
                      <a:r>
                        <a:rPr lang="en-US" sz="11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Time synchronization</a:t>
                      </a:r>
                      <a:endParaRPr lang="en-US" sz="11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44" marR="82944" marT="41476" marB="41476"/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5332321" y="3567255"/>
          <a:ext cx="3584160" cy="96693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92080"/>
                <a:gridCol w="1792080"/>
              </a:tblGrid>
              <a:tr h="298114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imes New Roman" pitchFamily="18" charset="0"/>
                          <a:cs typeface="Times New Roman" pitchFamily="18" charset="0"/>
                        </a:rPr>
                        <a:t>I/Q </a:t>
                      </a:r>
                      <a:r>
                        <a:rPr lang="en-US" sz="11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Tx</a:t>
                      </a:r>
                      <a:r>
                        <a:rPr lang="en-US" sz="11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1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imes New Roman" pitchFamily="18" charset="0"/>
                          <a:cs typeface="Times New Roman" pitchFamily="18" charset="0"/>
                        </a:rPr>
                        <a:t>I/Q Rx </a:t>
                      </a:r>
                      <a:endParaRPr lang="en-US" sz="11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44" marR="82944" marT="41476" marB="41476"/>
                </a:tc>
              </a:tr>
              <a:tr h="250592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imes New Roman" pitchFamily="18" charset="0"/>
                          <a:cs typeface="Times New Roman" pitchFamily="18" charset="0"/>
                        </a:rPr>
                        <a:t>DAC</a:t>
                      </a:r>
                      <a:endParaRPr lang="en-US" sz="11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imes New Roman" pitchFamily="18" charset="0"/>
                          <a:cs typeface="Times New Roman" pitchFamily="18" charset="0"/>
                        </a:rPr>
                        <a:t>ADC</a:t>
                      </a:r>
                    </a:p>
                  </a:txBody>
                  <a:tcPr marL="82944" marR="82944" marT="41476" marB="41476"/>
                </a:tc>
              </a:tr>
              <a:tr h="418232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Up-conversion</a:t>
                      </a:r>
                    </a:p>
                    <a:p>
                      <a:pPr algn="ctr"/>
                      <a:r>
                        <a:rPr lang="en-US" sz="1100" b="1" dirty="0" smtClean="0">
                          <a:latin typeface="Times New Roman" pitchFamily="18" charset="0"/>
                          <a:cs typeface="Times New Roman" pitchFamily="18" charset="0"/>
                        </a:rPr>
                        <a:t>RF </a:t>
                      </a:r>
                      <a:r>
                        <a:rPr lang="en-US" sz="1100" b="1" dirty="0" err="1" smtClean="0">
                          <a:latin typeface="Times New Roman" pitchFamily="18" charset="0"/>
                          <a:cs typeface="Times New Roman" pitchFamily="18" charset="0"/>
                        </a:rPr>
                        <a:t>Tx</a:t>
                      </a:r>
                      <a:r>
                        <a:rPr lang="en-US" sz="1100" b="1" dirty="0" smtClean="0">
                          <a:latin typeface="Times New Roman" pitchFamily="18" charset="0"/>
                          <a:cs typeface="Times New Roman" pitchFamily="18" charset="0"/>
                        </a:rPr>
                        <a:t> Front end</a:t>
                      </a:r>
                      <a:endParaRPr lang="en-US" sz="11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latin typeface="Times New Roman" pitchFamily="18" charset="0"/>
                          <a:cs typeface="Times New Roman" pitchFamily="18" charset="0"/>
                        </a:rPr>
                        <a:t>RF Rx</a:t>
                      </a:r>
                    </a:p>
                    <a:p>
                      <a:pPr algn="ctr"/>
                      <a:r>
                        <a:rPr lang="en-US" sz="1100" b="1" dirty="0" smtClean="0">
                          <a:latin typeface="Times New Roman" pitchFamily="18" charset="0"/>
                          <a:cs typeface="Times New Roman" pitchFamily="18" charset="0"/>
                        </a:rPr>
                        <a:t>Down conversion </a:t>
                      </a:r>
                    </a:p>
                  </a:txBody>
                  <a:tcPr marL="82944" marR="82944" marT="41476" marB="41476"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563040" y="3498131"/>
          <a:ext cx="3594240" cy="5824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7120"/>
                <a:gridCol w="1797120"/>
              </a:tblGrid>
              <a:tr h="33181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Transmitter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Receiver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44" marR="82944" marT="41476" marB="41476"/>
                </a:tc>
              </a:tr>
              <a:tr h="25059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Input binary data</a:t>
                      </a:r>
                      <a:endParaRPr lang="en-US" sz="11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44" marR="82944" marT="41476" marB="41476"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Output binary data</a:t>
                      </a:r>
                      <a:endParaRPr lang="en-US" sz="1100" b="1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82944" marR="82944" marT="41476" marB="41476"/>
                </a:tc>
              </a:tr>
            </a:tbl>
          </a:graphicData>
        </a:graphic>
      </p:graphicFrame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70564" y="1839074"/>
            <a:ext cx="6782400" cy="4929637"/>
            <a:chOff x="230847" y="1850282"/>
            <a:chExt cx="7476465" cy="5434756"/>
          </a:xfrm>
        </p:grpSpPr>
        <p:sp>
          <p:nvSpPr>
            <p:cNvPr id="26" name="Rounded Rectangle 25"/>
            <p:cNvSpPr/>
            <p:nvPr/>
          </p:nvSpPr>
          <p:spPr>
            <a:xfrm>
              <a:off x="230847" y="4512884"/>
              <a:ext cx="5460518" cy="277215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0794" tIns="50397" rIns="100794" bIns="50397" anchor="ctr"/>
            <a:lstStyle/>
            <a:p>
              <a:pPr algn="ctr" defTabSz="407357">
                <a:defRPr/>
              </a:pPr>
              <a:endParaRPr lang="en-US" dirty="0">
                <a:solidFill>
                  <a:srgbClr val="003399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1497" y="6613433"/>
              <a:ext cx="2519141" cy="349726"/>
            </a:xfrm>
            <a:prstGeom prst="rect">
              <a:avLst/>
            </a:prstGeom>
            <a:noFill/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00794" tIns="50397" rIns="100794" bIns="50397">
              <a:spAutoFit/>
            </a:bodyPr>
            <a:lstStyle/>
            <a:p>
              <a:pPr defTabSz="407357">
                <a:defRPr/>
              </a:pPr>
              <a:r>
                <a:rPr lang="en-US" sz="1400" b="1" dirty="0">
                  <a:solidFill>
                    <a:srgbClr val="003399"/>
                  </a:solidFill>
                </a:rPr>
                <a:t>Hardware Design Flow </a:t>
              </a:r>
            </a:p>
          </p:txBody>
        </p:sp>
        <p:grpSp>
          <p:nvGrpSpPr>
            <p:cNvPr id="4" name="Group 45"/>
            <p:cNvGrpSpPr>
              <a:grpSpLocks/>
            </p:cNvGrpSpPr>
            <p:nvPr/>
          </p:nvGrpSpPr>
          <p:grpSpPr bwMode="auto">
            <a:xfrm>
              <a:off x="566868" y="5101130"/>
              <a:ext cx="4787976" cy="1596452"/>
              <a:chOff x="304800" y="4876800"/>
              <a:chExt cx="4110442" cy="1448273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3581247" y="5181436"/>
                <a:ext cx="833995" cy="1143637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defTabSz="407357">
                  <a:defRPr/>
                </a:pPr>
                <a:r>
                  <a:rPr lang="en-US" sz="1100" dirty="0">
                    <a:solidFill>
                      <a:srgbClr val="003399"/>
                    </a:solidFill>
                  </a:rPr>
                  <a:t>Xilinx ISE</a:t>
                </a:r>
              </a:p>
              <a:p>
                <a:pPr algn="ctr" defTabSz="407357">
                  <a:defRPr/>
                </a:pPr>
                <a:r>
                  <a:rPr lang="en-US" sz="1100" dirty="0">
                    <a:solidFill>
                      <a:srgbClr val="003399"/>
                    </a:solidFill>
                  </a:rPr>
                  <a:t>EDK</a:t>
                </a:r>
              </a:p>
              <a:p>
                <a:pPr algn="ctr" defTabSz="407357">
                  <a:defRPr/>
                </a:pPr>
                <a:endParaRPr lang="en-US" sz="1100" dirty="0">
                  <a:solidFill>
                    <a:srgbClr val="003399"/>
                  </a:solidFill>
                </a:endParaRPr>
              </a:p>
              <a:p>
                <a:pPr algn="ctr" defTabSz="407357">
                  <a:defRPr/>
                </a:pPr>
                <a:r>
                  <a:rPr lang="en-US" sz="1100" dirty="0">
                    <a:solidFill>
                      <a:srgbClr val="003399"/>
                    </a:solidFill>
                  </a:rPr>
                  <a:t>(</a:t>
                </a:r>
                <a:r>
                  <a:rPr lang="en-US" sz="1100" dirty="0" err="1">
                    <a:solidFill>
                      <a:srgbClr val="003399"/>
                    </a:solidFill>
                  </a:rPr>
                  <a:t>Bitstream</a:t>
                </a:r>
                <a:endParaRPr lang="en-US" sz="1100" dirty="0">
                  <a:solidFill>
                    <a:srgbClr val="003399"/>
                  </a:solidFill>
                </a:endParaRPr>
              </a:p>
              <a:p>
                <a:pPr algn="ctr" defTabSz="407357">
                  <a:defRPr/>
                </a:pPr>
                <a:r>
                  <a:rPr lang="en-US" sz="1100" dirty="0">
                    <a:solidFill>
                      <a:srgbClr val="003399"/>
                    </a:solidFill>
                  </a:rPr>
                  <a:t>Out)</a:t>
                </a: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1905081" y="4952421"/>
                <a:ext cx="1067022" cy="61070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defTabSz="407357">
                  <a:defRPr/>
                </a:pPr>
                <a:r>
                  <a:rPr lang="en-US" sz="1100" dirty="0">
                    <a:solidFill>
                      <a:srgbClr val="003399"/>
                    </a:solidFill>
                  </a:rPr>
                  <a:t>Xilinx ISE</a:t>
                </a:r>
              </a:p>
              <a:p>
                <a:pPr algn="ctr" defTabSz="407357">
                  <a:defRPr/>
                </a:pPr>
                <a:r>
                  <a:rPr lang="en-US" sz="1100" dirty="0">
                    <a:solidFill>
                      <a:srgbClr val="003399"/>
                    </a:solidFill>
                  </a:rPr>
                  <a:t>System Generator </a:t>
                </a:r>
              </a:p>
            </p:txBody>
          </p:sp>
          <p:sp>
            <p:nvSpPr>
              <p:cNvPr id="10312" name="TextBox 61"/>
              <p:cNvSpPr txBox="1">
                <a:spLocks noChangeArrowheads="1"/>
              </p:cNvSpPr>
              <p:nvPr/>
            </p:nvSpPr>
            <p:spPr bwMode="auto">
              <a:xfrm>
                <a:off x="304800" y="4876800"/>
                <a:ext cx="1219200" cy="954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100" b="1" u="sng" dirty="0">
                    <a:solidFill>
                      <a:srgbClr val="003399"/>
                    </a:solidFill>
                  </a:rPr>
                  <a:t>Custom design</a:t>
                </a:r>
              </a:p>
              <a:p>
                <a:r>
                  <a:rPr lang="en-US" sz="1100" dirty="0">
                    <a:solidFill>
                      <a:srgbClr val="003399"/>
                    </a:solidFill>
                  </a:rPr>
                  <a:t>*.m (</a:t>
                </a:r>
                <a:r>
                  <a:rPr lang="en-US" sz="1100" dirty="0" err="1">
                    <a:solidFill>
                      <a:srgbClr val="003399"/>
                    </a:solidFill>
                  </a:rPr>
                  <a:t>Matlab</a:t>
                </a:r>
                <a:r>
                  <a:rPr lang="en-US" sz="1100" dirty="0">
                    <a:solidFill>
                      <a:srgbClr val="003399"/>
                    </a:solidFill>
                  </a:rPr>
                  <a:t>)</a:t>
                </a:r>
              </a:p>
              <a:p>
                <a:r>
                  <a:rPr lang="en-US" sz="1100" dirty="0">
                    <a:solidFill>
                      <a:srgbClr val="003399"/>
                    </a:solidFill>
                  </a:rPr>
                  <a:t>*.mdl(</a:t>
                </a:r>
                <a:r>
                  <a:rPr lang="en-US" sz="1100" dirty="0" err="1">
                    <a:solidFill>
                      <a:srgbClr val="003399"/>
                    </a:solidFill>
                  </a:rPr>
                  <a:t>Simulink</a:t>
                </a:r>
                <a:r>
                  <a:rPr lang="en-US" sz="1100" dirty="0">
                    <a:solidFill>
                      <a:srgbClr val="003399"/>
                    </a:solidFill>
                  </a:rPr>
                  <a:t>)</a:t>
                </a:r>
              </a:p>
              <a:p>
                <a:endParaRPr lang="en-US" sz="1100" dirty="0">
                  <a:solidFill>
                    <a:srgbClr val="003399"/>
                  </a:solidFill>
                </a:endParaRPr>
              </a:p>
              <a:p>
                <a:r>
                  <a:rPr lang="en-US" sz="1100" dirty="0">
                    <a:solidFill>
                      <a:srgbClr val="003399"/>
                    </a:solidFill>
                  </a:rPr>
                  <a:t>*.c/</a:t>
                </a:r>
                <a:r>
                  <a:rPr lang="en-US" sz="1100" dirty="0" err="1">
                    <a:solidFill>
                      <a:srgbClr val="003399"/>
                    </a:solidFill>
                  </a:rPr>
                  <a:t>c++</a:t>
                </a:r>
                <a:endParaRPr lang="en-US" sz="1100" dirty="0">
                  <a:solidFill>
                    <a:srgbClr val="003399"/>
                  </a:solidFill>
                </a:endParaRPr>
              </a:p>
            </p:txBody>
          </p:sp>
          <p:sp>
            <p:nvSpPr>
              <p:cNvPr id="10313" name="TextBox 63"/>
              <p:cNvSpPr txBox="1">
                <a:spLocks noChangeArrowheads="1"/>
              </p:cNvSpPr>
              <p:nvPr/>
            </p:nvSpPr>
            <p:spPr bwMode="auto">
              <a:xfrm>
                <a:off x="3048001" y="5029200"/>
                <a:ext cx="533400" cy="2616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100" dirty="0" err="1">
                    <a:solidFill>
                      <a:srgbClr val="003399"/>
                    </a:solidFill>
                  </a:rPr>
                  <a:t>pcore</a:t>
                </a:r>
                <a:endParaRPr lang="en-US" sz="1100" dirty="0">
                  <a:solidFill>
                    <a:srgbClr val="003399"/>
                  </a:solidFill>
                </a:endParaRPr>
              </a:p>
            </p:txBody>
          </p:sp>
          <p:sp>
            <p:nvSpPr>
              <p:cNvPr id="10314" name="TextBox 64"/>
              <p:cNvSpPr txBox="1">
                <a:spLocks noChangeArrowheads="1"/>
              </p:cNvSpPr>
              <p:nvPr/>
            </p:nvSpPr>
            <p:spPr bwMode="auto">
              <a:xfrm>
                <a:off x="1143001" y="5791200"/>
                <a:ext cx="1600200" cy="4463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100" u="sng" dirty="0">
                    <a:solidFill>
                      <a:srgbClr val="003399"/>
                    </a:solidFill>
                  </a:rPr>
                  <a:t>WARP</a:t>
                </a:r>
              </a:p>
              <a:p>
                <a:r>
                  <a:rPr lang="en-US" sz="1100" dirty="0" err="1">
                    <a:solidFill>
                      <a:srgbClr val="003399"/>
                    </a:solidFill>
                  </a:rPr>
                  <a:t>pcore</a:t>
                </a:r>
                <a:r>
                  <a:rPr lang="en-US" sz="1100" dirty="0">
                    <a:solidFill>
                      <a:srgbClr val="003399"/>
                    </a:solidFill>
                  </a:rPr>
                  <a:t> device driver</a:t>
                </a:r>
              </a:p>
            </p:txBody>
          </p:sp>
          <p:cxnSp>
            <p:nvCxnSpPr>
              <p:cNvPr id="37" name="Straight Arrow Connector 36"/>
              <p:cNvCxnSpPr/>
              <p:nvPr/>
            </p:nvCxnSpPr>
            <p:spPr>
              <a:xfrm>
                <a:off x="1372251" y="5334113"/>
                <a:ext cx="532830" cy="144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1372251" y="5181436"/>
                <a:ext cx="532830" cy="144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2972104" y="5334113"/>
                <a:ext cx="609144" cy="144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1387241" y="5714366"/>
                <a:ext cx="2194006" cy="28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2743164" y="6096059"/>
                <a:ext cx="838083" cy="144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/>
            <p:cNvCxnSpPr/>
            <p:nvPr/>
          </p:nvCxnSpPr>
          <p:spPr>
            <a:xfrm rot="5400000" flipH="1" flipV="1">
              <a:off x="4709552" y="5328176"/>
              <a:ext cx="284201" cy="317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99"/>
            <p:cNvSpPr txBox="1">
              <a:spLocks noChangeArrowheads="1"/>
            </p:cNvSpPr>
            <p:nvPr/>
          </p:nvSpPr>
          <p:spPr bwMode="auto">
            <a:xfrm>
              <a:off x="4010350" y="4849479"/>
              <a:ext cx="1681015" cy="31579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00794" tIns="50397" rIns="100794" bIns="50397">
              <a:spAutoFit/>
            </a:bodyPr>
            <a:lstStyle/>
            <a:p>
              <a:pPr defTabSz="407357">
                <a:defRPr/>
              </a:pPr>
              <a:r>
                <a:rPr lang="en-US" sz="1200" dirty="0">
                  <a:solidFill>
                    <a:srgbClr val="003399"/>
                  </a:solidFill>
                </a:rPr>
                <a:t>Custom </a:t>
              </a:r>
              <a:r>
                <a:rPr lang="en-US" sz="1200" dirty="0" err="1">
                  <a:solidFill>
                    <a:srgbClr val="003399"/>
                  </a:solidFill>
                </a:rPr>
                <a:t>bitstream</a:t>
              </a:r>
              <a:endParaRPr lang="en-US" sz="1200" dirty="0">
                <a:solidFill>
                  <a:srgbClr val="003399"/>
                </a:solidFill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 bwMode="auto">
            <a:xfrm rot="5400000" flipH="1" flipV="1">
              <a:off x="4779883" y="1922050"/>
              <a:ext cx="2999198" cy="28556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301" name="Date Placeholder 44"/>
          <p:cNvSpPr txBox="1">
            <a:spLocks/>
          </p:cNvSpPr>
          <p:nvPr/>
        </p:nvSpPr>
        <p:spPr bwMode="auto">
          <a:xfrm>
            <a:off x="0" y="6561332"/>
            <a:ext cx="1249920" cy="25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10" tIns="41455" rIns="82910" bIns="41455"/>
          <a:lstStyle/>
          <a:p>
            <a:r>
              <a:rPr lang="en-US" sz="1100" b="1" i="1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24th July 2012</a:t>
            </a:r>
          </a:p>
        </p:txBody>
      </p:sp>
      <p:sp>
        <p:nvSpPr>
          <p:cNvPr id="10302" name="Footer Placeholder 46"/>
          <p:cNvSpPr txBox="1">
            <a:spLocks/>
          </p:cNvSpPr>
          <p:nvPr/>
        </p:nvSpPr>
        <p:spPr bwMode="auto">
          <a:xfrm>
            <a:off x="4088160" y="6539729"/>
            <a:ext cx="2903040" cy="254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10" tIns="41455" rIns="82910" bIns="41455"/>
          <a:lstStyle/>
          <a:p>
            <a:r>
              <a:rPr lang="en-US" sz="1100" b="1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Delhi</a:t>
            </a:r>
          </a:p>
        </p:txBody>
      </p:sp>
      <p:sp>
        <p:nvSpPr>
          <p:cNvPr id="10303" name="Slide Number Placeholder 4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defTabSz="405960"/>
            <a:fld id="{0833CE0C-D926-4349-885F-F2F46FCC50C5}" type="slidenum">
              <a:rPr lang="en-IN" smtClean="0">
                <a:latin typeface="Arial" pitchFamily="34" charset="0"/>
              </a:rPr>
              <a:pPr defTabSz="405960"/>
              <a:t>11</a:t>
            </a:fld>
            <a:endParaRPr lang="en-IN" dirty="0" smtClean="0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3 0.07098 L 0.00063 0.242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564E-6 0.03024 L 0.52174 -0.030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" y="-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Expemintal</a:t>
            </a:r>
            <a:r>
              <a:rPr lang="en-US" dirty="0" smtClean="0"/>
              <a:t> Set Up (</a:t>
            </a:r>
            <a:r>
              <a:rPr lang="en-US" sz="1800" b="1" dirty="0" smtClean="0"/>
              <a:t>FPGA based OFDM Test Bed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A6AD7-5D2D-4529-A955-073AD96FB700}" type="slidenum">
              <a:rPr lang="en-IN" smtClean="0"/>
              <a:pPr>
                <a:defRPr/>
              </a:pPr>
              <a:t>12</a:t>
            </a:fld>
            <a:endParaRPr lang="en-IN"/>
          </a:p>
        </p:txBody>
      </p:sp>
      <p:pic>
        <p:nvPicPr>
          <p:cNvPr id="5" name="Content Placeholder 3" descr="hardwareSetu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3000"/>
            <a:ext cx="8336594" cy="4343400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1219200" y="59436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Application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rot="5400000" flipH="1" flipV="1">
            <a:off x="1047750" y="4781550"/>
            <a:ext cx="2057400" cy="2667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5334000" y="5943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Warp Board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rot="5400000" flipH="1" flipV="1">
            <a:off x="5867400" y="5029200"/>
            <a:ext cx="1143000" cy="6858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3200400" y="5943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Oscilloscope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rot="5400000" flipH="1" flipV="1">
            <a:off x="3314700" y="5143500"/>
            <a:ext cx="1524000" cy="762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7391400" y="59436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Antennas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2" name="Straight Arrow Connector 21"/>
          <p:cNvCxnSpPr>
            <a:stCxn id="21" idx="0"/>
          </p:cNvCxnSpPr>
          <p:nvPr/>
        </p:nvCxnSpPr>
        <p:spPr>
          <a:xfrm rot="16200000" flipV="1">
            <a:off x="5867400" y="3810000"/>
            <a:ext cx="1295400" cy="29718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23" name="Straight Arrow Connector 22"/>
          <p:cNvCxnSpPr>
            <a:stCxn id="21" idx="0"/>
          </p:cNvCxnSpPr>
          <p:nvPr/>
        </p:nvCxnSpPr>
        <p:spPr>
          <a:xfrm rot="5400000" flipH="1" flipV="1">
            <a:off x="7581900" y="5295900"/>
            <a:ext cx="1066800" cy="2286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OFDM Symbol output Hardware</a:t>
            </a:r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70400" y="1147801"/>
            <a:ext cx="5859000" cy="4672857"/>
          </a:xfrm>
          <a:noFill/>
          <a:effectLst>
            <a:prstShdw prst="shdw13" dist="53882" dir="13500000">
              <a:schemeClr val="bg2">
                <a:alpha val="50000"/>
              </a:schemeClr>
            </a:prstShdw>
          </a:effec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991200" y="1631692"/>
            <a:ext cx="1797120" cy="63774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82927" tIns="41464" rIns="82927" bIns="41464">
            <a:spAutoFit/>
          </a:bodyPr>
          <a:lstStyle/>
          <a:p>
            <a:pPr defTabSz="407442">
              <a:defRPr/>
            </a:pPr>
            <a:r>
              <a:rPr lang="en-US" dirty="0">
                <a:solidFill>
                  <a:schemeClr val="tx1"/>
                </a:solidFill>
              </a:rPr>
              <a:t>OFDM Symbol in Hardware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991200" y="2945110"/>
            <a:ext cx="1797120" cy="119174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82927" tIns="41464" rIns="82927" bIns="41464">
            <a:spAutoFit/>
          </a:bodyPr>
          <a:lstStyle/>
          <a:p>
            <a:pPr defTabSz="407442">
              <a:defRPr/>
            </a:pPr>
            <a:r>
              <a:rPr lang="en-US" dirty="0">
                <a:solidFill>
                  <a:schemeClr val="tx1"/>
                </a:solidFill>
              </a:rPr>
              <a:t>I,Q Constellation output in Hardware</a:t>
            </a:r>
          </a:p>
        </p:txBody>
      </p:sp>
      <p:sp>
        <p:nvSpPr>
          <p:cNvPr id="8" name="Left Arrow 7"/>
          <p:cNvSpPr>
            <a:spLocks noChangeArrowheads="1"/>
          </p:cNvSpPr>
          <p:nvPr/>
        </p:nvSpPr>
        <p:spPr bwMode="auto">
          <a:xfrm>
            <a:off x="5470560" y="1839074"/>
            <a:ext cx="1520640" cy="138255"/>
          </a:xfrm>
          <a:prstGeom prst="leftArrow">
            <a:avLst>
              <a:gd name="adj1" fmla="val 50000"/>
              <a:gd name="adj2" fmla="val 5000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27" tIns="41464" rIns="82927" bIns="41464"/>
          <a:lstStyle/>
          <a:p>
            <a:pPr defTabSz="827927" eaLnBrk="0" hangingPunct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Left Arrow 8"/>
          <p:cNvSpPr>
            <a:spLocks noChangeArrowheads="1"/>
          </p:cNvSpPr>
          <p:nvPr/>
        </p:nvSpPr>
        <p:spPr bwMode="auto">
          <a:xfrm rot="431905" flipV="1">
            <a:off x="1768320" y="2880304"/>
            <a:ext cx="5253120" cy="108012"/>
          </a:xfrm>
          <a:prstGeom prst="leftArrow">
            <a:avLst>
              <a:gd name="adj1" fmla="val 50000"/>
              <a:gd name="adj2" fmla="val 5021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27" tIns="41464" rIns="82927" bIns="41464"/>
          <a:lstStyle/>
          <a:p>
            <a:pPr defTabSz="827927" eaLnBrk="0" hangingPunct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488" name="Slide Number Placeholder 9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defTabSz="406044"/>
            <a:fld id="{91B35149-FAFB-4382-8881-EAD6E696A0A1}" type="slidenum">
              <a:rPr lang="en-IN" smtClean="0">
                <a:latin typeface="Arial" pitchFamily="34" charset="0"/>
              </a:rPr>
              <a:pPr defTabSz="406044"/>
              <a:t>13</a:t>
            </a:fld>
            <a:endParaRPr lang="en-IN" dirty="0" smtClean="0">
              <a:latin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6" grpId="1" animBg="1"/>
      <p:bldP spid="8" grpId="1" animBg="1"/>
      <p:bldP spid="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6736"/>
            <a:ext cx="8305560" cy="609184"/>
          </a:xfrm>
        </p:spPr>
        <p:txBody>
          <a:bodyPr/>
          <a:lstStyle/>
          <a:p>
            <a:r>
              <a:rPr lang="en-US" dirty="0" err="1" smtClean="0"/>
              <a:t>Expemintal</a:t>
            </a:r>
            <a:r>
              <a:rPr lang="en-US" dirty="0" smtClean="0"/>
              <a:t> Set Up (</a:t>
            </a:r>
            <a:r>
              <a:rPr lang="en-US" sz="1800" b="1" dirty="0" smtClean="0"/>
              <a:t>RRA and Co-</a:t>
            </a:r>
            <a:r>
              <a:rPr lang="en-US" sz="1800" b="1" dirty="0" err="1" smtClean="0"/>
              <a:t>ordinated</a:t>
            </a:r>
            <a:r>
              <a:rPr lang="en-US" sz="1800" b="1" dirty="0" smtClean="0"/>
              <a:t> scheduling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A6AD7-5D2D-4529-A955-073AD96FB700}" type="slidenum">
              <a:rPr lang="en-IN" smtClean="0"/>
              <a:pPr>
                <a:defRPr/>
              </a:pPr>
              <a:t>14</a:t>
            </a:fld>
            <a:endParaRPr lang="en-IN"/>
          </a:p>
        </p:txBody>
      </p:sp>
      <p:pic>
        <p:nvPicPr>
          <p:cNvPr id="5" name="Picture 2" descr="C:\Users\Saptarshi\Downloads\Setup_real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90600"/>
            <a:ext cx="8821737" cy="532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Expemintal</a:t>
            </a:r>
            <a:r>
              <a:rPr lang="en-US" dirty="0" smtClean="0"/>
              <a:t> Set Up (</a:t>
            </a:r>
            <a:r>
              <a:rPr lang="en-US" b="1" dirty="0" smtClean="0"/>
              <a:t>MIMO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A6AD7-5D2D-4529-A955-073AD96FB700}" type="slidenum">
              <a:rPr lang="en-IN" smtClean="0"/>
              <a:pPr>
                <a:defRPr/>
              </a:pPr>
              <a:t>15</a:t>
            </a:fld>
            <a:endParaRPr lang="en-IN"/>
          </a:p>
        </p:txBody>
      </p:sp>
      <p:pic>
        <p:nvPicPr>
          <p:cNvPr id="7" name="Picture 6" descr="DSCN3960 -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365" y="857025"/>
            <a:ext cx="8744535" cy="566928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7064190" y="5983940"/>
            <a:ext cx="1752600" cy="533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pitchFamily="34" charset="0"/>
              </a:rPr>
              <a:t>WARP Board</a:t>
            </a:r>
            <a:endParaRPr kumimoji="0" lang="en-US" sz="1800" b="1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3505200" y="914400"/>
            <a:ext cx="1371600" cy="6096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pitchFamily="34" charset="0"/>
              </a:rPr>
              <a:t>Control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</a:rPr>
              <a:t>Application</a:t>
            </a:r>
            <a:endParaRPr kumimoji="0" lang="en-US" sz="1800" b="1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5360895" y="1524000"/>
            <a:ext cx="1676400" cy="533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pitchFamily="34" charset="0"/>
              </a:rPr>
              <a:t>Antennas</a:t>
            </a:r>
            <a:endParaRPr kumimoji="0" lang="en-US" sz="1800" b="1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152400" y="838200"/>
            <a:ext cx="1371600" cy="1828800"/>
          </a:xfrm>
          <a:prstGeom prst="roundRect">
            <a:avLst>
              <a:gd name="adj" fmla="val 359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91440" rIns="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>
                <a:latin typeface="Arial" pitchFamily="34" charset="0"/>
              </a:rPr>
              <a:t>MIMO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Demonstration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>
                <a:latin typeface="Arial" pitchFamily="34" charset="0"/>
              </a:rPr>
              <a:t>(WARPLAB</a:t>
            </a:r>
            <a:r>
              <a:rPr lang="en-US" sz="1600" dirty="0" smtClean="0">
                <a:latin typeface="Arial" pitchFamily="34" charset="0"/>
              </a:rPr>
              <a:t>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152400" y="5827060"/>
            <a:ext cx="1600200" cy="6858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Arial" pitchFamily="34" charset="0"/>
              </a:rPr>
              <a:t>Ethernet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</a:rPr>
              <a:t>Switch</a:t>
            </a:r>
            <a:endParaRPr kumimoji="0" lang="en-US" sz="1800" b="1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</a:endParaRPr>
          </a:p>
        </p:txBody>
      </p:sp>
      <p:cxnSp>
        <p:nvCxnSpPr>
          <p:cNvPr id="18" name="Straight Arrow Connector 17"/>
          <p:cNvCxnSpPr>
            <a:stCxn id="8" idx="0"/>
          </p:cNvCxnSpPr>
          <p:nvPr/>
        </p:nvCxnSpPr>
        <p:spPr bwMode="auto">
          <a:xfrm rot="16200000" flipV="1">
            <a:off x="6769475" y="4812925"/>
            <a:ext cx="1335740" cy="1006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6" idx="3"/>
          </p:cNvCxnSpPr>
          <p:nvPr/>
        </p:nvCxnSpPr>
        <p:spPr bwMode="auto">
          <a:xfrm>
            <a:off x="1752600" y="6169960"/>
            <a:ext cx="2667000" cy="784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Rectangle 28"/>
          <p:cNvSpPr/>
          <p:nvPr/>
        </p:nvSpPr>
        <p:spPr bwMode="auto">
          <a:xfrm rot="-2160000">
            <a:off x="7651076" y="2464751"/>
            <a:ext cx="609600" cy="1600200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31" name="Straight Arrow Connector 30"/>
          <p:cNvCxnSpPr>
            <a:stCxn id="14" idx="2"/>
            <a:endCxn id="29" idx="0"/>
          </p:cNvCxnSpPr>
          <p:nvPr/>
        </p:nvCxnSpPr>
        <p:spPr bwMode="auto">
          <a:xfrm rot="16200000" flipH="1">
            <a:off x="6562264" y="1694231"/>
            <a:ext cx="560157" cy="12864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2667000"/>
            <a:ext cx="6248400" cy="923330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 algn="ctr"/>
            <a:r>
              <a:rPr lang="en-US" sz="5400" dirty="0" smtClean="0">
                <a:latin typeface="Times New Roman" pitchFamily="18" charset="0"/>
                <a:cs typeface="Times New Roman" pitchFamily="18" charset="0"/>
              </a:rPr>
              <a:t>THANK YOU</a:t>
            </a:r>
            <a:endParaRPr lang="en-US" sz="5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352550"/>
            <a:ext cx="8032750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4" name="Picture 2" descr="C:\LaTex\WinEdt 6\WinShell\Latex\II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2" y="2"/>
            <a:ext cx="1030288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143002" y="2"/>
            <a:ext cx="7705725" cy="708025"/>
          </a:xfrm>
          <a:prstGeom prst="rect">
            <a:avLst/>
          </a:prstGeom>
          <a:noFill/>
        </p:spPr>
        <p:txBody>
          <a:bodyPr lIns="91420" tIns="45711" rIns="91420" bIns="45711">
            <a:spAutoFit/>
          </a:bodyPr>
          <a:lstStyle/>
          <a:p>
            <a:pPr algn="ctr">
              <a:defRPr/>
            </a:pPr>
            <a:endParaRPr lang="en-IN" sz="4000" b="1" u="sng" dirty="0">
              <a:solidFill>
                <a:schemeClr val="bg2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16" name="TextBox 2"/>
          <p:cNvSpPr txBox="1">
            <a:spLocks noChangeArrowheads="1"/>
          </p:cNvSpPr>
          <p:nvPr/>
        </p:nvSpPr>
        <p:spPr bwMode="auto">
          <a:xfrm>
            <a:off x="1169990" y="179390"/>
            <a:ext cx="7826375" cy="584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marL="0" lvl="1" algn="ctr"/>
            <a:r>
              <a:rPr lang="en-US" sz="3200" u="sng" dirty="0">
                <a:solidFill>
                  <a:srgbClr val="C00000"/>
                </a:solidFill>
                <a:latin typeface="Andalus" pitchFamily="18" charset="-78"/>
                <a:cs typeface="Andalus" pitchFamily="18" charset="-78"/>
              </a:rPr>
              <a:t> </a:t>
            </a:r>
            <a:r>
              <a:rPr lang="en-US" sz="3200" u="sng" dirty="0" smtClean="0">
                <a:solidFill>
                  <a:srgbClr val="C00000"/>
                </a:solidFill>
                <a:latin typeface="Andalus" pitchFamily="18" charset="-78"/>
                <a:cs typeface="Andalus" pitchFamily="18" charset="-78"/>
              </a:rPr>
              <a:t>WARP V2 (</a:t>
            </a:r>
            <a:r>
              <a:rPr lang="en-US" sz="3200" u="sng" dirty="0" err="1" smtClean="0">
                <a:solidFill>
                  <a:srgbClr val="C00000"/>
                </a:solidFill>
                <a:latin typeface="Andalus" pitchFamily="18" charset="-78"/>
                <a:cs typeface="Andalus" pitchFamily="18" charset="-78"/>
              </a:rPr>
              <a:t>Virtex</a:t>
            </a:r>
            <a:r>
              <a:rPr lang="en-US" sz="3200" u="sng" dirty="0" smtClean="0">
                <a:solidFill>
                  <a:srgbClr val="C00000"/>
                </a:solidFill>
                <a:latin typeface="Andalus" pitchFamily="18" charset="-78"/>
                <a:cs typeface="Andalus" pitchFamily="18" charset="-78"/>
              </a:rPr>
              <a:t>-IV) Board</a:t>
            </a:r>
            <a:endParaRPr lang="en-IN" sz="3200" u="sng" dirty="0">
              <a:solidFill>
                <a:srgbClr val="C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CF1800B-5961-4140-A734-D4A1705F4B87}" type="slidenum">
              <a:rPr lang="en-IN"/>
              <a:pPr>
                <a:defRPr/>
              </a:pPr>
              <a:t>2</a:t>
            </a:fld>
            <a:endParaRPr lang="en-IN"/>
          </a:p>
        </p:txBody>
      </p:sp>
      <p:sp>
        <p:nvSpPr>
          <p:cNvPr id="13317" name="Date Placeholder 4"/>
          <p:cNvSpPr>
            <a:spLocks noGrp="1"/>
          </p:cNvSpPr>
          <p:nvPr>
            <p:ph type="dt" sz="half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9802CF9-8572-46CF-974A-267024717787}" type="datetime1">
              <a:rPr lang="en-IN"/>
              <a:pPr fontAlgn="base">
                <a:spcBef>
                  <a:spcPct val="0"/>
                </a:spcBef>
                <a:spcAft>
                  <a:spcPct val="0"/>
                </a:spcAft>
              </a:pPr>
              <a:t>07-10-2013</a:t>
            </a:fld>
            <a:endParaRPr lang="en-IN"/>
          </a:p>
        </p:txBody>
      </p:sp>
      <p:grpSp>
        <p:nvGrpSpPr>
          <p:cNvPr id="49" name="Group 48"/>
          <p:cNvGrpSpPr/>
          <p:nvPr/>
        </p:nvGrpSpPr>
        <p:grpSpPr>
          <a:xfrm>
            <a:off x="1447800" y="732472"/>
            <a:ext cx="7543800" cy="5515928"/>
            <a:chOff x="1676400" y="937736"/>
            <a:chExt cx="7543800" cy="5515928"/>
          </a:xfrm>
        </p:grpSpPr>
        <p:cxnSp>
          <p:nvCxnSpPr>
            <p:cNvPr id="9" name="Straight Arrow Connector 8"/>
            <p:cNvCxnSpPr/>
            <p:nvPr/>
          </p:nvCxnSpPr>
          <p:spPr>
            <a:xfrm rot="10800000">
              <a:off x="4953000" y="4876800"/>
              <a:ext cx="3200400" cy="1588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4" idx="1"/>
            </p:cNvCxnSpPr>
            <p:nvPr/>
          </p:nvCxnSpPr>
          <p:spPr>
            <a:xfrm rot="10800000" flipV="1">
              <a:off x="3352800" y="4865131"/>
              <a:ext cx="4876800" cy="39266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V="1">
              <a:off x="4267200" y="1219200"/>
              <a:ext cx="3581400" cy="433864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229600" y="4495800"/>
              <a:ext cx="9144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FPGA Power</a:t>
              </a:r>
            </a:p>
            <a:p>
              <a:r>
                <a:rPr lang="en-US" sz="1400" b="1" dirty="0" smtClean="0">
                  <a:solidFill>
                    <a:srgbClr val="FF0000"/>
                  </a:solidFill>
                </a:rPr>
                <a:t>Supply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8" idx="1"/>
            </p:cNvCxnSpPr>
            <p:nvPr/>
          </p:nvCxnSpPr>
          <p:spPr>
            <a:xfrm rot="10800000">
              <a:off x="6705600" y="5005864"/>
              <a:ext cx="1371600" cy="1078468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077200" y="5715000"/>
              <a:ext cx="1066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External Power</a:t>
              </a:r>
            </a:p>
            <a:p>
              <a:r>
                <a:rPr lang="en-US" sz="1400" b="1" dirty="0" smtClean="0">
                  <a:solidFill>
                    <a:srgbClr val="FF0000"/>
                  </a:solidFill>
                </a:rPr>
                <a:t>Supply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rot="5400000">
              <a:off x="1562100" y="1386364"/>
              <a:ext cx="914400" cy="68580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848600" y="937736"/>
              <a:ext cx="13716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Multi Gigabit Transceiver</a:t>
              </a:r>
            </a:p>
            <a:p>
              <a:r>
                <a:rPr lang="en-US" sz="1400" b="1" dirty="0" smtClean="0">
                  <a:solidFill>
                    <a:srgbClr val="FF0000"/>
                  </a:solidFill>
                </a:rPr>
                <a:t>(MGT)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62200" y="1119664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Ethernet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rot="10800000">
              <a:off x="5715000" y="3886200"/>
              <a:ext cx="1752600" cy="15240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7" idx="1"/>
            </p:cNvCxnSpPr>
            <p:nvPr/>
          </p:nvCxnSpPr>
          <p:spPr>
            <a:xfrm rot="10800000">
              <a:off x="3200400" y="3886201"/>
              <a:ext cx="4495800" cy="153889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696200" y="3886200"/>
              <a:ext cx="1295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Radio Card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rot="10800000" flipV="1">
              <a:off x="4648200" y="2286000"/>
              <a:ext cx="3124200" cy="22860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696200" y="2130623"/>
              <a:ext cx="1295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Virtex-4 FPGA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696200" y="2948464"/>
              <a:ext cx="1295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Clock </a:t>
              </a:r>
              <a:r>
                <a:rPr lang="en-US" sz="1400" b="1" dirty="0" err="1" smtClean="0">
                  <a:solidFill>
                    <a:srgbClr val="FF0000"/>
                  </a:solidFill>
                </a:rPr>
                <a:t>Baord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51" name="Straight Arrow Connector 50"/>
          <p:cNvCxnSpPr/>
          <p:nvPr/>
        </p:nvCxnSpPr>
        <p:spPr>
          <a:xfrm rot="10800000" flipV="1">
            <a:off x="3810000" y="2895600"/>
            <a:ext cx="3657600" cy="3810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LaTex\WinEdt 6\WinShell\Latex\II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2" y="2"/>
            <a:ext cx="1030288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258890" y="128588"/>
            <a:ext cx="7705725" cy="708025"/>
          </a:xfrm>
          <a:prstGeom prst="rect">
            <a:avLst/>
          </a:prstGeom>
          <a:noFill/>
        </p:spPr>
        <p:txBody>
          <a:bodyPr lIns="91420" tIns="45711" rIns="91420" bIns="45711">
            <a:spAutoFit/>
          </a:bodyPr>
          <a:lstStyle/>
          <a:p>
            <a:pPr algn="ctr">
              <a:defRPr/>
            </a:pPr>
            <a:endParaRPr lang="en-IN" sz="4000" b="1" u="sng" dirty="0">
              <a:solidFill>
                <a:schemeClr val="bg2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92" name="TextBox 2"/>
          <p:cNvSpPr txBox="1">
            <a:spLocks noChangeArrowheads="1"/>
          </p:cNvSpPr>
          <p:nvPr/>
        </p:nvSpPr>
        <p:spPr bwMode="auto">
          <a:xfrm>
            <a:off x="1169990" y="128590"/>
            <a:ext cx="7826375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algn="ctr"/>
            <a:r>
              <a:rPr lang="en-US" sz="3200" u="sng" dirty="0">
                <a:solidFill>
                  <a:srgbClr val="C00000"/>
                </a:solidFill>
                <a:latin typeface="Andalus" pitchFamily="18" charset="-78"/>
                <a:cs typeface="Andalus" pitchFamily="18" charset="-78"/>
              </a:rPr>
              <a:t> WARP FPGA BOARD</a:t>
            </a:r>
            <a:endParaRPr lang="en-IN" sz="3200" u="sng" dirty="0">
              <a:solidFill>
                <a:srgbClr val="C00000"/>
              </a:solidFill>
              <a:latin typeface="Andalus" pitchFamily="18" charset="-78"/>
              <a:cs typeface="Andalus" pitchFamily="18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652" y="1412877"/>
            <a:ext cx="7726363" cy="6032402"/>
          </a:xfrm>
          <a:prstGeom prst="rect">
            <a:avLst/>
          </a:prstGeom>
          <a:noFill/>
        </p:spPr>
        <p:txBody>
          <a:bodyPr lIns="91420" tIns="45711" rIns="91420" bIns="45711">
            <a:spAutoFit/>
          </a:bodyPr>
          <a:lstStyle/>
          <a:p>
            <a:pPr marL="342829" indent="-342829" algn="just">
              <a:buFont typeface="Wingdings" pitchFamily="2" charset="2"/>
              <a:buChar char="Ø"/>
              <a:defRPr/>
            </a:pPr>
            <a:r>
              <a:rPr lang="en-US" sz="2400" dirty="0">
                <a:latin typeface="Arial" pitchFamily="34" charset="0"/>
              </a:rPr>
              <a:t>Rice University’s Wireless Open-Access Research Platform (WARP)</a:t>
            </a:r>
          </a:p>
          <a:p>
            <a:pPr algn="just">
              <a:defRPr/>
            </a:pPr>
            <a:endParaRPr lang="en-US" sz="2400" dirty="0">
              <a:latin typeface="Arial" pitchFamily="34" charset="0"/>
            </a:endParaRPr>
          </a:p>
          <a:p>
            <a:pPr marL="342829" indent="-342829" algn="just">
              <a:buFont typeface="Wingdings" pitchFamily="2" charset="2"/>
              <a:buChar char="Ø"/>
              <a:defRPr/>
            </a:pPr>
            <a:r>
              <a:rPr lang="en-US" sz="2400" dirty="0">
                <a:latin typeface="Arial" pitchFamily="34" charset="0"/>
              </a:rPr>
              <a:t>C programmable interrupt driven embedded system</a:t>
            </a:r>
          </a:p>
          <a:p>
            <a:pPr marL="342829" indent="-342829" algn="just">
              <a:buFont typeface="Wingdings" pitchFamily="2" charset="2"/>
              <a:buChar char="Ø"/>
              <a:defRPr/>
            </a:pPr>
            <a:endParaRPr lang="en-US" sz="2400" dirty="0">
              <a:latin typeface="Arial" pitchFamily="34" charset="0"/>
            </a:endParaRPr>
          </a:p>
          <a:p>
            <a:pPr marL="342829" indent="-342829" algn="just">
              <a:buFont typeface="Wingdings" pitchFamily="2" charset="2"/>
              <a:buChar char="Ø"/>
              <a:defRPr/>
            </a:pPr>
            <a:r>
              <a:rPr lang="en-US" sz="2400" dirty="0">
                <a:latin typeface="Arial" pitchFamily="34" charset="0"/>
              </a:rPr>
              <a:t>Uses Xilinx’s </a:t>
            </a:r>
            <a:r>
              <a:rPr lang="en-US" sz="2400" dirty="0" err="1">
                <a:latin typeface="Arial" pitchFamily="34" charset="0"/>
              </a:rPr>
              <a:t>Virtex</a:t>
            </a:r>
            <a:r>
              <a:rPr lang="en-US" sz="2400" dirty="0">
                <a:latin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</a:rPr>
              <a:t>IV FPGA </a:t>
            </a:r>
            <a:r>
              <a:rPr lang="en-US" sz="2400" dirty="0">
                <a:latin typeface="Arial" pitchFamily="34" charset="0"/>
              </a:rPr>
              <a:t>for processing and storage</a:t>
            </a:r>
          </a:p>
          <a:p>
            <a:pPr marL="342829" indent="-342829" algn="just">
              <a:buFont typeface="Wingdings" pitchFamily="2" charset="2"/>
              <a:buChar char="Ø"/>
              <a:defRPr/>
            </a:pPr>
            <a:endParaRPr lang="en-US" sz="2400" dirty="0">
              <a:latin typeface="Arial" pitchFamily="34" charset="0"/>
            </a:endParaRPr>
          </a:p>
          <a:p>
            <a:pPr marL="342829" indent="-342829" algn="just">
              <a:buFont typeface="Wingdings" pitchFamily="2" charset="2"/>
              <a:buChar char="Ø"/>
              <a:defRPr/>
            </a:pPr>
            <a:r>
              <a:rPr lang="en-US" sz="2400" dirty="0">
                <a:latin typeface="Arial" pitchFamily="34" charset="0"/>
              </a:rPr>
              <a:t>Radio boards can be used as transceiver, can operate at either 2.4 GHz or 5 GHz (ISM band) with 40 MHz </a:t>
            </a:r>
            <a:r>
              <a:rPr lang="en-US" sz="2400" dirty="0" smtClean="0">
                <a:latin typeface="Arial" pitchFamily="34" charset="0"/>
              </a:rPr>
              <a:t>bandwidth</a:t>
            </a:r>
          </a:p>
          <a:p>
            <a:pPr marL="342829" indent="-342829" algn="just">
              <a:buFont typeface="Wingdings" pitchFamily="2" charset="2"/>
              <a:buChar char="Ø"/>
              <a:defRPr/>
            </a:pPr>
            <a:r>
              <a:rPr lang="en-US" sz="2400" dirty="0" smtClean="0">
                <a:latin typeface="Arial" pitchFamily="34" charset="0"/>
              </a:rPr>
              <a:t>Versions of WARP Hardware:</a:t>
            </a:r>
          </a:p>
          <a:p>
            <a:pPr marL="799934" lvl="1" indent="-342829" algn="just">
              <a:buFont typeface="Wingdings" pitchFamily="2" charset="2"/>
              <a:buChar char="Ø"/>
              <a:defRPr/>
            </a:pPr>
            <a:r>
              <a:rPr lang="en-US" dirty="0" smtClean="0">
                <a:latin typeface="Arial" pitchFamily="34" charset="0"/>
              </a:rPr>
              <a:t>WARP V1(</a:t>
            </a:r>
            <a:r>
              <a:rPr lang="en-US" dirty="0" err="1" smtClean="0">
                <a:latin typeface="Arial" pitchFamily="34" charset="0"/>
              </a:rPr>
              <a:t>Virtex</a:t>
            </a:r>
            <a:r>
              <a:rPr lang="en-US" dirty="0" smtClean="0">
                <a:latin typeface="Arial" pitchFamily="34" charset="0"/>
              </a:rPr>
              <a:t>-II pro)</a:t>
            </a:r>
          </a:p>
          <a:p>
            <a:pPr marL="799934" lvl="1" indent="-342829" algn="just">
              <a:buFont typeface="Wingdings" pitchFamily="2" charset="2"/>
              <a:buChar char="Ø"/>
              <a:defRPr/>
            </a:pPr>
            <a:r>
              <a:rPr lang="en-US" dirty="0" smtClean="0">
                <a:latin typeface="Arial" pitchFamily="34" charset="0"/>
              </a:rPr>
              <a:t>WARP V2(</a:t>
            </a:r>
            <a:r>
              <a:rPr lang="en-US" dirty="0" err="1" smtClean="0">
                <a:latin typeface="Arial" pitchFamily="34" charset="0"/>
              </a:rPr>
              <a:t>Virtex</a:t>
            </a:r>
            <a:r>
              <a:rPr lang="en-US" dirty="0" smtClean="0">
                <a:latin typeface="Arial" pitchFamily="34" charset="0"/>
              </a:rPr>
              <a:t>-IV)</a:t>
            </a:r>
          </a:p>
          <a:p>
            <a:pPr marL="799934" lvl="1" indent="-342829" algn="just">
              <a:buFont typeface="Wingdings" pitchFamily="2" charset="2"/>
              <a:buChar char="Ø"/>
              <a:defRPr/>
            </a:pPr>
            <a:r>
              <a:rPr lang="en-US" dirty="0" smtClean="0">
                <a:latin typeface="Arial" pitchFamily="34" charset="0"/>
              </a:rPr>
              <a:t>WARP V3(</a:t>
            </a:r>
            <a:r>
              <a:rPr lang="en-US" dirty="0" err="1" smtClean="0">
                <a:latin typeface="Arial" pitchFamily="34" charset="0"/>
              </a:rPr>
              <a:t>Virtex</a:t>
            </a:r>
            <a:r>
              <a:rPr lang="en-US" dirty="0" smtClean="0">
                <a:latin typeface="Arial" pitchFamily="34" charset="0"/>
              </a:rPr>
              <a:t>-VI)</a:t>
            </a:r>
            <a:endParaRPr lang="en-US" dirty="0">
              <a:latin typeface="Arial" pitchFamily="34" charset="0"/>
            </a:endParaRPr>
          </a:p>
          <a:p>
            <a:pPr>
              <a:defRPr/>
            </a:pPr>
            <a:endParaRPr lang="en-IN" sz="2400" dirty="0">
              <a:latin typeface="Arial" pitchFamily="34" charset="0"/>
            </a:endParaRPr>
          </a:p>
          <a:p>
            <a:pPr>
              <a:defRPr/>
            </a:pPr>
            <a:endParaRPr lang="en-IN" dirty="0">
              <a:latin typeface="+mn-l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6B82FE7-5346-40AE-9499-1C0EC9C05DA3}" type="slidenum">
              <a:rPr lang="en-IN"/>
              <a:pPr>
                <a:defRPr/>
              </a:pPr>
              <a:t>3</a:t>
            </a:fld>
            <a:endParaRPr lang="en-IN"/>
          </a:p>
        </p:txBody>
      </p:sp>
      <p:sp>
        <p:nvSpPr>
          <p:cNvPr id="12294" name="Date Placeholder 4"/>
          <p:cNvSpPr>
            <a:spLocks noGrp="1"/>
          </p:cNvSpPr>
          <p:nvPr>
            <p:ph type="dt" sz="half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BB8A21C-B834-498D-B192-1A7BE21D8FDF}" type="datetime1">
              <a:rPr lang="en-IN"/>
              <a:pPr fontAlgn="base">
                <a:spcBef>
                  <a:spcPct val="0"/>
                </a:spcBef>
                <a:spcAft>
                  <a:spcPct val="0"/>
                </a:spcAft>
              </a:pPr>
              <a:t>07-10-2013</a:t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LaTex\WinEdt 6\WinShell\Latex\II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2" y="2"/>
            <a:ext cx="1030288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169990" y="179388"/>
            <a:ext cx="782637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pPr lvl="0" algn="ctr"/>
            <a:r>
              <a:rPr lang="en-US" sz="3200" u="sng" dirty="0" smtClean="0">
                <a:solidFill>
                  <a:srgbClr val="C00000"/>
                </a:solidFill>
                <a:latin typeface="Andalus" pitchFamily="18" charset="-78"/>
                <a:cs typeface="Andalus" pitchFamily="18" charset="-78"/>
              </a:rPr>
              <a:t>WARP FPGA Board Power Supplies</a:t>
            </a:r>
          </a:p>
          <a:p>
            <a:pPr lvl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3" y="1295402"/>
            <a:ext cx="8610599" cy="5909292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</a:rPr>
              <a:t>Required External Supply:</a:t>
            </a:r>
          </a:p>
          <a:p>
            <a:pPr marL="399967" indent="-399967"/>
            <a:r>
              <a:rPr lang="en-US" sz="2000" dirty="0" smtClean="0">
                <a:latin typeface="Arial" pitchFamily="34" charset="0"/>
              </a:rPr>
              <a:t>	The WARP FPGA board operates from a single external 12v supply. This supply is generally connected to the board's coaxial power connector. </a:t>
            </a:r>
          </a:p>
          <a:p>
            <a:pPr marL="399967" indent="-399967"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</a:rPr>
              <a:t>FPGA Power Supplies</a:t>
            </a:r>
          </a:p>
          <a:p>
            <a:pPr marL="399967" indent="-399967"/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</a:rPr>
              <a:t>	</a:t>
            </a:r>
            <a:r>
              <a:rPr lang="en-US" sz="2000" dirty="0" smtClean="0">
                <a:latin typeface="Arial" pitchFamily="34" charset="0"/>
              </a:rPr>
              <a:t>The Virtex-4 FPGA has a number of different power inputs. The table below summarizes the power supplies on the WARP FPGA board.</a:t>
            </a:r>
          </a:p>
          <a:p>
            <a:pPr marL="399967" indent="-399967"/>
            <a:endParaRPr lang="en-US" sz="2000" b="1" dirty="0" smtClean="0"/>
          </a:p>
          <a:p>
            <a:pPr marL="399967" indent="-399967"/>
            <a:endParaRPr lang="en-US" sz="2000" b="1" dirty="0" smtClean="0"/>
          </a:p>
          <a:p>
            <a:pPr marL="399967" indent="-399967"/>
            <a:endParaRPr lang="en-US" sz="2000" b="1" dirty="0" smtClean="0"/>
          </a:p>
          <a:p>
            <a:pPr marL="399967" indent="-399967"/>
            <a:endParaRPr lang="en-US" sz="2000" b="1" dirty="0" smtClean="0"/>
          </a:p>
          <a:p>
            <a:pPr marL="399967" indent="-399967"/>
            <a:endParaRPr lang="en-US" sz="2000" b="1" dirty="0" smtClean="0"/>
          </a:p>
          <a:p>
            <a:pPr marL="399967" indent="-399967"/>
            <a:endParaRPr lang="en-US" sz="2000" b="1" dirty="0" smtClean="0"/>
          </a:p>
          <a:p>
            <a:pPr marL="399967" indent="-399967"/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>
              <a:latin typeface="Arial" pitchFamily="34" charset="0"/>
            </a:endParaRPr>
          </a:p>
          <a:p>
            <a:pPr marL="399967" indent="-399967"/>
            <a:endParaRPr lang="en-US" sz="2000" dirty="0" smtClean="0">
              <a:latin typeface="Arial" pitchFamily="34" charset="0"/>
            </a:endParaRPr>
          </a:p>
          <a:p>
            <a:pPr marL="399967" indent="-399967"/>
            <a:endParaRPr lang="en-US" sz="2000" dirty="0" smtClean="0">
              <a:latin typeface="Arial" pitchFamily="34" charset="0"/>
            </a:endParaRPr>
          </a:p>
          <a:p>
            <a:pPr marL="399967" indent="-399967"/>
            <a:endParaRPr lang="en-US" sz="20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066800" y="3779520"/>
          <a:ext cx="7543800" cy="2943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2971800"/>
                <a:gridCol w="3276600"/>
              </a:tblGrid>
              <a:tr h="367949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Supply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Voltage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Description</a:t>
                      </a:r>
                      <a:endParaRPr lang="en-US" sz="1800" dirty="0"/>
                    </a:p>
                  </a:txBody>
                  <a:tcPr/>
                </a:tc>
              </a:tr>
              <a:tr h="36794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VCC_EXT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12v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External supply</a:t>
                      </a:r>
                      <a:endParaRPr lang="en-US" sz="1800" dirty="0"/>
                    </a:p>
                  </a:txBody>
                  <a:tcPr/>
                </a:tc>
              </a:tr>
              <a:tr h="36794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VCC_5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5.0v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Daughter card slot supply</a:t>
                      </a:r>
                      <a:endParaRPr lang="en-US" sz="1800" dirty="0"/>
                    </a:p>
                  </a:txBody>
                  <a:tcPr/>
                </a:tc>
              </a:tr>
              <a:tr h="36794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VCC_INT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1.2v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FPGA core logic</a:t>
                      </a:r>
                      <a:endParaRPr lang="en-US" sz="1800" dirty="0"/>
                    </a:p>
                  </a:txBody>
                  <a:tcPr/>
                </a:tc>
              </a:tr>
              <a:tr h="36794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VCC_AUX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2.5v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FPGA clock resources</a:t>
                      </a:r>
                      <a:endParaRPr lang="en-US" sz="1800" dirty="0"/>
                    </a:p>
                  </a:txBody>
                  <a:tcPr/>
                </a:tc>
              </a:tr>
              <a:tr h="36794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VCC_O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3.3v, 2.5v &amp; 1.8v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FPGA I/O banks</a:t>
                      </a:r>
                      <a:endParaRPr lang="en-US" sz="1800" dirty="0"/>
                    </a:p>
                  </a:txBody>
                  <a:tcPr/>
                </a:tc>
              </a:tr>
              <a:tr h="367949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MGT_x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2.5v, 1.5v &amp; 1.2v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MGT logic and I/O</a:t>
                      </a:r>
                      <a:endParaRPr lang="en-US" sz="1800" dirty="0"/>
                    </a:p>
                  </a:txBody>
                  <a:tcPr/>
                </a:tc>
              </a:tr>
              <a:tr h="36794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VCC_0.9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0.9v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DDR2 SO-DIMM termination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LaTex\WinEdt 6\WinShell\Latex\II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2" y="2"/>
            <a:ext cx="1030288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241427" y="205026"/>
            <a:ext cx="7826375" cy="861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r>
              <a:rPr lang="en-US" sz="3200" u="sng" dirty="0" smtClean="0">
                <a:solidFill>
                  <a:srgbClr val="C00000"/>
                </a:solidFill>
                <a:latin typeface="Andalus" pitchFamily="18" charset="-78"/>
                <a:cs typeface="Andalus" pitchFamily="18" charset="-78"/>
              </a:rPr>
              <a:t>WARP FPGA Board </a:t>
            </a:r>
            <a:r>
              <a:rPr lang="en-US" sz="3200" u="sng" dirty="0" err="1" smtClean="0">
                <a:solidFill>
                  <a:srgbClr val="C00000"/>
                </a:solidFill>
                <a:latin typeface="Andalus" pitchFamily="18" charset="-78"/>
                <a:cs typeface="Andalus" pitchFamily="18" charset="-78"/>
              </a:rPr>
              <a:t>Daughtercard</a:t>
            </a:r>
            <a:r>
              <a:rPr lang="en-US" sz="3200" u="sng" dirty="0" smtClean="0">
                <a:solidFill>
                  <a:srgbClr val="C00000"/>
                </a:solidFill>
                <a:latin typeface="Andalus" pitchFamily="18" charset="-78"/>
                <a:cs typeface="Andalus" pitchFamily="18" charset="-78"/>
              </a:rPr>
              <a:t> Slots</a:t>
            </a:r>
          </a:p>
          <a:p>
            <a:pPr lvl="0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Picture 3" descr="FPGABoard_DCslot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2" y="3048002"/>
            <a:ext cx="8915400" cy="373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2" y="1325941"/>
            <a:ext cx="8915400" cy="1631198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 marL="457106" indent="-457106">
              <a:buFont typeface="Wingdings" pitchFamily="2" charset="2"/>
              <a:buChar char="Ø"/>
            </a:pPr>
            <a:r>
              <a:rPr lang="en-US" sz="2400" dirty="0" smtClean="0">
                <a:latin typeface="Arial" pitchFamily="34" charset="0"/>
              </a:rPr>
              <a:t>The WARP FPGA Board has four </a:t>
            </a:r>
            <a:r>
              <a:rPr lang="en-US" sz="2400" dirty="0" err="1" smtClean="0">
                <a:latin typeface="Arial" pitchFamily="34" charset="0"/>
              </a:rPr>
              <a:t>daughtercard</a:t>
            </a:r>
            <a:r>
              <a:rPr lang="en-US" sz="2400" dirty="0" smtClean="0">
                <a:latin typeface="Arial" pitchFamily="34" charset="0"/>
              </a:rPr>
              <a:t> slots. The four slots are electrically and mechanically identical. The WARP hardware supports any combination of </a:t>
            </a:r>
            <a:r>
              <a:rPr lang="en-US" sz="2400" dirty="0" err="1" smtClean="0">
                <a:latin typeface="Arial" pitchFamily="34" charset="0"/>
              </a:rPr>
              <a:t>daughtercards</a:t>
            </a:r>
            <a:r>
              <a:rPr lang="en-US" sz="2400" dirty="0" smtClean="0">
                <a:latin typeface="Arial" pitchFamily="34" charset="0"/>
              </a:rPr>
              <a:t> in the four slots.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LaTex\WinEdt 6\WinShell\Latex\II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2" y="2"/>
            <a:ext cx="1030288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927227" y="205026"/>
            <a:ext cx="782637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r>
              <a:rPr lang="en-US" sz="3200" u="sng" dirty="0" smtClean="0">
                <a:solidFill>
                  <a:srgbClr val="C00000"/>
                </a:solidFill>
                <a:latin typeface="Andalus" pitchFamily="18" charset="-78"/>
                <a:cs typeface="Andalus" pitchFamily="18" charset="-78"/>
              </a:rPr>
              <a:t>WARP FPGA Board User I/O’s</a:t>
            </a:r>
          </a:p>
          <a:p>
            <a:pPr lvl="0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Picture 3" descr="FPGABoard_UserIO_Lo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2" y="1143000"/>
            <a:ext cx="89154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5334001"/>
            <a:ext cx="7010400" cy="1200310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>
                <a:latin typeface="Arial" pitchFamily="34" charset="0"/>
              </a:rPr>
              <a:t>Push Buttons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latin typeface="Arial" pitchFamily="34" charset="0"/>
              </a:rPr>
              <a:t>LEDs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latin typeface="Arial" pitchFamily="34" charset="0"/>
              </a:rPr>
              <a:t>Hex Displays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LaTex\WinEdt 6\WinShell\Latex\II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2" y="2"/>
            <a:ext cx="1030288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524002" y="205026"/>
            <a:ext cx="782637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r>
              <a:rPr lang="en-US" sz="3200" u="sng" dirty="0" smtClean="0">
                <a:solidFill>
                  <a:srgbClr val="C00000"/>
                </a:solidFill>
                <a:latin typeface="Andalus" pitchFamily="18" charset="-78"/>
                <a:cs typeface="Andalus" pitchFamily="18" charset="-78"/>
              </a:rPr>
              <a:t>WARP FPGA Board Ethernet and other I/O’s</a:t>
            </a:r>
          </a:p>
          <a:p>
            <a:pPr lvl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143000"/>
            <a:ext cx="6553200" cy="1754308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</a:rPr>
              <a:t>   Ethernet:</a:t>
            </a:r>
          </a:p>
          <a:p>
            <a:pPr marL="457106" indent="-457106"/>
            <a:r>
              <a:rPr lang="en-US" sz="2400" dirty="0" smtClean="0">
                <a:latin typeface="Arial" pitchFamily="34" charset="0"/>
              </a:rPr>
              <a:t>	</a:t>
            </a:r>
            <a:r>
              <a:rPr lang="en-US" sz="2000" dirty="0" smtClean="0">
                <a:latin typeface="Arial" pitchFamily="34" charset="0"/>
              </a:rPr>
              <a:t>The FPGA Board has one 10/100/1000 Mbps Ethernet device present. Virtex-4 FPGA uses one of the hardened Tri-mode Ethernet MAC for the MAC layer. </a:t>
            </a:r>
          </a:p>
        </p:txBody>
      </p:sp>
      <p:pic>
        <p:nvPicPr>
          <p:cNvPr id="7" name="Picture 6" descr="FPGABoard_Etherne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640" y="1143001"/>
            <a:ext cx="1965960" cy="17068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2" y="2895602"/>
            <a:ext cx="8458199" cy="1138755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 marL="457106" indent="-457106"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</a:rPr>
              <a:t>USB-UART:</a:t>
            </a:r>
          </a:p>
          <a:p>
            <a:pPr marL="457106" indent="-457106"/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</a:rPr>
              <a:t>	</a:t>
            </a:r>
            <a:r>
              <a:rPr lang="en-US" sz="2000" dirty="0" smtClean="0">
                <a:latin typeface="Arial" pitchFamily="34" charset="0"/>
              </a:rPr>
              <a:t>The FPGA board includes a USB-UART interface,  You can connect this port to a PC via a standard USB cable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2" y="4038601"/>
            <a:ext cx="8458199" cy="1446532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 marL="457106" indent="-457106"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</a:rPr>
              <a:t>RS232-UART:</a:t>
            </a:r>
          </a:p>
          <a:p>
            <a:pPr marL="457106" indent="-457106"/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</a:rPr>
              <a:t>	</a:t>
            </a:r>
            <a:r>
              <a:rPr lang="en-US" sz="2000" dirty="0" smtClean="0">
                <a:latin typeface="Arial" pitchFamily="34" charset="0"/>
              </a:rPr>
              <a:t>The FPGA board also includes a standard RS-232 serial port. The board's female DB9 port is configured just like a PC, with </a:t>
            </a:r>
            <a:r>
              <a:rPr lang="en-US" sz="2000" dirty="0" err="1" smtClean="0">
                <a:latin typeface="Arial" pitchFamily="34" charset="0"/>
              </a:rPr>
              <a:t>Tx</a:t>
            </a:r>
            <a:r>
              <a:rPr lang="en-US" sz="2000" dirty="0" smtClean="0">
                <a:latin typeface="Arial" pitchFamily="34" charset="0"/>
              </a:rPr>
              <a:t> on pin 3, Rx on pin 2 and GND on pin 5.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3" y="5562602"/>
            <a:ext cx="6172199" cy="1138755"/>
          </a:xfrm>
          <a:prstGeom prst="rect">
            <a:avLst/>
          </a:prstGeom>
          <a:noFill/>
        </p:spPr>
        <p:txBody>
          <a:bodyPr wrap="square" lIns="91420" tIns="45711" rIns="91420" bIns="45711" rtlCol="0">
            <a:spAutoFit/>
          </a:bodyPr>
          <a:lstStyle/>
          <a:p>
            <a:pPr marL="457106" indent="-457106"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</a:rPr>
              <a:t>DIGITAL I/O’s:</a:t>
            </a:r>
          </a:p>
          <a:p>
            <a:pPr marL="457106" indent="-457106"/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</a:rPr>
              <a:t>	</a:t>
            </a:r>
            <a:r>
              <a:rPr lang="en-US" sz="2000" dirty="0" smtClean="0">
                <a:latin typeface="Arial" pitchFamily="34" charset="0"/>
              </a:rPr>
              <a:t>There are 16-bits of </a:t>
            </a:r>
            <a:r>
              <a:rPr lang="en-US" sz="2000" dirty="0" err="1" smtClean="0">
                <a:latin typeface="Arial" pitchFamily="34" charset="0"/>
              </a:rPr>
              <a:t>unbuffered</a:t>
            </a:r>
            <a:r>
              <a:rPr lang="en-US" sz="2000" dirty="0" smtClean="0">
                <a:latin typeface="Arial" pitchFamily="34" charset="0"/>
              </a:rPr>
              <a:t> 3.3v I/O connected directly to FPGA I/O pins</a:t>
            </a:r>
          </a:p>
        </p:txBody>
      </p:sp>
      <p:pic>
        <p:nvPicPr>
          <p:cNvPr id="11" name="Picture 10" descr="FPGABoard_DebugI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2" y="5486400"/>
            <a:ext cx="2057400" cy="114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LaTex\WinEdt 6\WinShell\Latex\II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2" y="2"/>
            <a:ext cx="1030288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613027" y="228602"/>
            <a:ext cx="78263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r>
              <a:rPr lang="en-US" sz="3200" u="sng" dirty="0" smtClean="0">
                <a:solidFill>
                  <a:srgbClr val="C00000"/>
                </a:solidFill>
                <a:latin typeface="Andalus" pitchFamily="18" charset="-78"/>
                <a:cs typeface="Andalus" pitchFamily="18" charset="-78"/>
              </a:rPr>
              <a:t>WARP Radio Board 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0" name="Picture 19" descr="Radio_Board_BlockDia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213860"/>
            <a:ext cx="8839200" cy="256794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762000" y="821436"/>
            <a:ext cx="7315200" cy="3369564"/>
            <a:chOff x="1081582" y="821436"/>
            <a:chExt cx="7315200" cy="3369564"/>
          </a:xfrm>
        </p:grpSpPr>
        <p:grpSp>
          <p:nvGrpSpPr>
            <p:cNvPr id="22" name="Group 21"/>
            <p:cNvGrpSpPr/>
            <p:nvPr/>
          </p:nvGrpSpPr>
          <p:grpSpPr>
            <a:xfrm>
              <a:off x="1081582" y="821436"/>
              <a:ext cx="6995618" cy="3369564"/>
              <a:chOff x="1081582" y="1185672"/>
              <a:chExt cx="6995618" cy="3369564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081582" y="1185672"/>
                <a:ext cx="6995618" cy="3369564"/>
                <a:chOff x="1081582" y="973836"/>
                <a:chExt cx="6995618" cy="3369564"/>
              </a:xfrm>
            </p:grpSpPr>
            <p:pic>
              <p:nvPicPr>
                <p:cNvPr id="6" name="Picture 5" descr="Radio_Board_sm.jp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71800" y="973836"/>
                  <a:ext cx="5105400" cy="3369564"/>
                </a:xfrm>
                <a:prstGeom prst="rect">
                  <a:avLst/>
                </a:prstGeom>
              </p:spPr>
            </p:pic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2514600" y="1295400"/>
                  <a:ext cx="2209800" cy="158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/>
                <p:cNvCxnSpPr/>
                <p:nvPr/>
              </p:nvCxnSpPr>
              <p:spPr>
                <a:xfrm>
                  <a:off x="2362200" y="3124200"/>
                  <a:ext cx="2133600" cy="5334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/>
                <p:cNvSpPr txBox="1"/>
                <p:nvPr/>
              </p:nvSpPr>
              <p:spPr>
                <a:xfrm>
                  <a:off x="1828800" y="1143000"/>
                  <a:ext cx="6710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LED’s</a:t>
                  </a:r>
                  <a:endParaRPr lang="en-US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081582" y="2907268"/>
                  <a:ext cx="14330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DIP Switches</a:t>
                  </a:r>
                  <a:endParaRPr lang="en-US" dirty="0"/>
                </a:p>
              </p:txBody>
            </p:sp>
          </p:grpSp>
          <p:sp>
            <p:nvSpPr>
              <p:cNvPr id="7" name="Rectangle 6"/>
              <p:cNvSpPr/>
              <p:nvPr/>
            </p:nvSpPr>
            <p:spPr>
              <a:xfrm>
                <a:off x="4724400" y="1488186"/>
                <a:ext cx="609600" cy="304800"/>
              </a:xfrm>
              <a:prstGeom prst="rect">
                <a:avLst/>
              </a:prstGeom>
              <a:noFill/>
              <a:ln w="444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533900" y="3774186"/>
                <a:ext cx="457200" cy="457200"/>
              </a:xfrm>
              <a:prstGeom prst="rect">
                <a:avLst/>
              </a:prstGeom>
              <a:noFill/>
              <a:ln w="444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267450" y="1609725"/>
              <a:ext cx="609600" cy="609600"/>
            </a:xfrm>
            <a:prstGeom prst="rect">
              <a:avLst/>
            </a:prstGeom>
            <a:noFill/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00775" y="2495549"/>
              <a:ext cx="838200" cy="771525"/>
            </a:xfrm>
            <a:prstGeom prst="rect">
              <a:avLst/>
            </a:prstGeom>
            <a:noFill/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086600" y="1752600"/>
              <a:ext cx="409575" cy="609600"/>
            </a:xfrm>
            <a:prstGeom prst="rect">
              <a:avLst/>
            </a:prstGeom>
            <a:noFill/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429250" y="2000250"/>
              <a:ext cx="609600" cy="609600"/>
            </a:xfrm>
            <a:prstGeom prst="rect">
              <a:avLst/>
            </a:prstGeom>
            <a:noFill/>
            <a:ln w="444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rot="10800000">
              <a:off x="5867400" y="2590800"/>
              <a:ext cx="2438400" cy="990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37" idx="1"/>
            </p:cNvCxnSpPr>
            <p:nvPr/>
          </p:nvCxnSpPr>
          <p:spPr>
            <a:xfrm rot="10800000" flipV="1">
              <a:off x="7410458" y="1945697"/>
              <a:ext cx="833924" cy="354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0800000">
              <a:off x="6705600" y="2514600"/>
              <a:ext cx="1691182" cy="228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7924801" y="3505202"/>
            <a:ext cx="1230874" cy="538591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r>
              <a:rPr lang="en-US" sz="1400" dirty="0" smtClean="0"/>
              <a:t>RF Transceiver</a:t>
            </a:r>
          </a:p>
          <a:p>
            <a:r>
              <a:rPr lang="en-US" sz="1400" dirty="0" smtClean="0"/>
              <a:t>MAX 2829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8077200" y="2438400"/>
            <a:ext cx="978048" cy="754034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r>
              <a:rPr lang="en-US" sz="1400" dirty="0" smtClean="0"/>
              <a:t>Dual D/A</a:t>
            </a:r>
          </a:p>
          <a:p>
            <a:r>
              <a:rPr lang="en-US" sz="1400" dirty="0" smtClean="0"/>
              <a:t>Converters</a:t>
            </a:r>
          </a:p>
          <a:p>
            <a:r>
              <a:rPr lang="en-US" sz="1400" dirty="0" smtClean="0"/>
              <a:t>AD9777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7924800" y="1676402"/>
            <a:ext cx="1234400" cy="538591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r>
              <a:rPr lang="en-US" sz="1400" dirty="0" smtClean="0"/>
              <a:t>A/D Converter</a:t>
            </a:r>
          </a:p>
          <a:p>
            <a:r>
              <a:rPr lang="en-US" sz="1400" dirty="0" smtClean="0"/>
              <a:t>AD9200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8077200" y="381000"/>
            <a:ext cx="1002157" cy="738646"/>
          </a:xfrm>
          <a:prstGeom prst="rect">
            <a:avLst/>
          </a:prstGeom>
          <a:noFill/>
        </p:spPr>
        <p:txBody>
          <a:bodyPr wrap="none" lIns="91420" tIns="45711" rIns="91420" bIns="45711" rtlCol="0">
            <a:spAutoFit/>
          </a:bodyPr>
          <a:lstStyle/>
          <a:p>
            <a:r>
              <a:rPr lang="en-US" sz="1400" dirty="0" smtClean="0"/>
              <a:t>Dual A/D</a:t>
            </a:r>
          </a:p>
          <a:p>
            <a:r>
              <a:rPr lang="en-US" sz="1400" dirty="0" smtClean="0"/>
              <a:t>Converters</a:t>
            </a:r>
          </a:p>
          <a:p>
            <a:r>
              <a:rPr lang="en-US" sz="1400" dirty="0" smtClean="0"/>
              <a:t>AD9248-65</a:t>
            </a:r>
            <a:endParaRPr lang="en-US" sz="1400" dirty="0"/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6553200" y="762002"/>
            <a:ext cx="1600200" cy="914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LaTex\WinEdt 6\WinShell\Latex\II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2" y="2"/>
            <a:ext cx="1030288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590802" y="281226"/>
            <a:ext cx="782637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1" rIns="91420" bIns="45711">
            <a:spAutoFit/>
          </a:bodyPr>
          <a:lstStyle/>
          <a:p>
            <a:r>
              <a:rPr lang="en-US" sz="3200" u="sng" dirty="0" smtClean="0">
                <a:solidFill>
                  <a:srgbClr val="C00000"/>
                </a:solidFill>
                <a:latin typeface="Andalus" pitchFamily="18" charset="-78"/>
                <a:cs typeface="Andalus" pitchFamily="18" charset="-78"/>
              </a:rPr>
              <a:t>WARP Clock Board</a:t>
            </a:r>
          </a:p>
          <a:p>
            <a:pPr lvl="0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Picture 3" descr="Clock_Board_BlkDiagram_RadioClk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300" y="4267200"/>
            <a:ext cx="4380699" cy="2121220"/>
          </a:xfrm>
          <a:prstGeom prst="rect">
            <a:avLst/>
          </a:prstGeom>
        </p:spPr>
      </p:pic>
      <p:pic>
        <p:nvPicPr>
          <p:cNvPr id="5" name="Picture 4" descr="Clock_Board_BlkDiagram_SampClk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1" y="1447800"/>
            <a:ext cx="4419600" cy="2608860"/>
          </a:xfrm>
          <a:prstGeom prst="rect">
            <a:avLst/>
          </a:prstGeom>
        </p:spPr>
      </p:pic>
      <p:pic>
        <p:nvPicPr>
          <p:cNvPr id="6" name="Picture 5" descr="Clock_Board_sm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31" y="1295400"/>
            <a:ext cx="4505170" cy="51368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rmal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Thermal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erm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1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</TotalTime>
  <Words>470</Words>
  <Application>Microsoft Office PowerPoint</Application>
  <PresentationFormat>On-screen Show (4:3)</PresentationFormat>
  <Paragraphs>187</Paragraphs>
  <Slides>16</Slides>
  <Notes>4</Notes>
  <HiddenSlides>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Thermal</vt:lpstr>
      <vt:lpstr>Theme1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Expemintal Set Up (FPGA based OFDM Test Bed)</vt:lpstr>
      <vt:lpstr>OFDM Symbol output Hardware</vt:lpstr>
      <vt:lpstr>Expemintal Set Up (RRA and Co-ordinated scheduling)</vt:lpstr>
      <vt:lpstr>Expemintal Set Up (MIMO)</vt:lpstr>
      <vt:lpstr>Slide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Warp</dc:creator>
  <cp:lastModifiedBy>Warp</cp:lastModifiedBy>
  <cp:revision>51</cp:revision>
  <dcterms:created xsi:type="dcterms:W3CDTF">2006-08-16T00:00:00Z</dcterms:created>
  <dcterms:modified xsi:type="dcterms:W3CDTF">2013-10-07T12:00:23Z</dcterms:modified>
</cp:coreProperties>
</file>